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65" r:id="rId33"/>
    <p:sldId id="26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7A7"/>
    <a:srgbClr val="009242"/>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0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10/26/2017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10/26/2017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10/26/2017</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0"/>
            <a:ext cx="7543800" cy="1524000"/>
          </a:xfrm>
        </p:spPr>
        <p:txBody>
          <a:bodyPr anchor="ctr"/>
          <a:lstStyle/>
          <a:p>
            <a:r>
              <a:rPr lang="en-US" sz="7200" dirty="0" smtClean="0"/>
              <a:t>User Stories</a:t>
            </a:r>
            <a:endParaRPr lang="en-US" sz="7200" dirty="0"/>
          </a:p>
        </p:txBody>
      </p:sp>
      <p:sp>
        <p:nvSpPr>
          <p:cNvPr id="5" name="Slide Number Placeholder 3"/>
          <p:cNvSpPr txBox="1">
            <a:spLocks/>
          </p:cNvSpPr>
          <p:nvPr/>
        </p:nvSpPr>
        <p:spPr>
          <a:xfrm>
            <a:off x="7543800" y="6324600"/>
            <a:ext cx="7620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EBEB0A-9E3D-4B14-9782-E2AE3DA60D96}" type="slidenum">
              <a:rPr lang="en-US" smtClean="0"/>
              <a:pPr/>
              <a:t>1</a:t>
            </a:fld>
            <a:endParaRPr lang="en-US" dirty="0"/>
          </a:p>
        </p:txBody>
      </p:sp>
    </p:spTree>
    <p:extLst>
      <p:ext uri="{BB962C8B-B14F-4D97-AF65-F5344CB8AC3E}">
        <p14:creationId xmlns:p14="http://schemas.microsoft.com/office/powerpoint/2010/main" val="1706582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Three Cs</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10</a:t>
            </a:fld>
            <a:endParaRPr lang="en-US" dirty="0"/>
          </a:p>
        </p:txBody>
      </p:sp>
      <p:sp>
        <p:nvSpPr>
          <p:cNvPr id="5" name="Rectangle 4"/>
          <p:cNvSpPr/>
          <p:nvPr/>
        </p:nvSpPr>
        <p:spPr>
          <a:xfrm rot="21420000">
            <a:off x="926498" y="1425727"/>
            <a:ext cx="3721702" cy="2485132"/>
          </a:xfrm>
          <a:prstGeom prst="rect">
            <a:avLst/>
          </a:prstGeom>
          <a:solidFill>
            <a:schemeClr val="bg1">
              <a:lumMod val="95000"/>
            </a:schemeClr>
          </a:solidFill>
          <a:ln w="31750" cmpd="thickThi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Stories are traditionally written on note cards</a:t>
            </a:r>
          </a:p>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Cards may be annotated with estimates, notes, etc.</a:t>
            </a:r>
            <a:endParaRPr lang="en-US" sz="2800" dirty="0">
              <a:solidFill>
                <a:schemeClr val="tx1"/>
              </a:solidFill>
              <a:latin typeface="Arabic Typesetting" panose="03020402040406030203" pitchFamily="66" charset="-78"/>
              <a:cs typeface="Arabic Typesetting" panose="03020402040406030203" pitchFamily="66" charset="-78"/>
            </a:endParaRPr>
          </a:p>
        </p:txBody>
      </p:sp>
      <p:sp>
        <p:nvSpPr>
          <p:cNvPr id="7" name="Rounded Rectangle 6"/>
          <p:cNvSpPr/>
          <p:nvPr/>
        </p:nvSpPr>
        <p:spPr>
          <a:xfrm rot="21420000">
            <a:off x="1295400" y="1560504"/>
            <a:ext cx="1905000" cy="381000"/>
          </a:xfrm>
          <a:prstGeom prst="roundRect">
            <a:avLst/>
          </a:prstGeom>
          <a:gradFill flip="none" rotWithShape="1">
            <a:gsLst>
              <a:gs pos="0">
                <a:schemeClr val="accent1"/>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solidFill>
                <a:latin typeface="Arabic Typesetting" panose="03020402040406030203" pitchFamily="66" charset="-78"/>
                <a:cs typeface="Arabic Typesetting" panose="03020402040406030203" pitchFamily="66" charset="-78"/>
              </a:rPr>
              <a:t>Card</a:t>
            </a:r>
            <a:endParaRPr lang="en-US" sz="2800" b="1" dirty="0">
              <a:solidFill>
                <a:schemeClr val="tx2"/>
              </a:solidFill>
              <a:latin typeface="Arabic Typesetting" panose="03020402040406030203" pitchFamily="66" charset="-78"/>
              <a:cs typeface="Arabic Typesetting" panose="03020402040406030203" pitchFamily="66" charset="-78"/>
            </a:endParaRPr>
          </a:p>
        </p:txBody>
      </p:sp>
      <p:sp>
        <p:nvSpPr>
          <p:cNvPr id="10" name="Rectangle 9"/>
          <p:cNvSpPr/>
          <p:nvPr/>
        </p:nvSpPr>
        <p:spPr>
          <a:xfrm rot="21600000">
            <a:off x="3589898" y="3515122"/>
            <a:ext cx="4780004" cy="2485132"/>
          </a:xfrm>
          <a:prstGeom prst="rect">
            <a:avLst/>
          </a:prstGeom>
          <a:solidFill>
            <a:schemeClr val="bg1">
              <a:lumMod val="95000"/>
            </a:schemeClr>
          </a:solidFill>
          <a:ln w="31750" cmpd="thickThi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accent1"/>
              </a:buClr>
              <a:buFont typeface="Wingdings" panose="05000000000000000000" pitchFamily="2" charset="2"/>
              <a:buChar char="§"/>
            </a:pPr>
            <a:endParaRPr lang="en-US" sz="2800" dirty="0" smtClean="0">
              <a:solidFill>
                <a:schemeClr val="tx1"/>
              </a:solidFill>
              <a:latin typeface="Arabic Typesetting" panose="03020402040406030203" pitchFamily="66" charset="-78"/>
              <a:cs typeface="Arabic Typesetting" panose="03020402040406030203" pitchFamily="66" charset="-78"/>
            </a:endParaRPr>
          </a:p>
          <a:p>
            <a:pPr marL="285750" indent="-285750">
              <a:buClr>
                <a:schemeClr val="accent1"/>
              </a:buClr>
              <a:buFont typeface="Wingdings" panose="05000000000000000000" pitchFamily="2" charset="2"/>
              <a:buChar char="§"/>
            </a:pPr>
            <a:endParaRPr lang="en-US" sz="2800" dirty="0">
              <a:solidFill>
                <a:schemeClr val="tx1"/>
              </a:solidFill>
              <a:latin typeface="Arabic Typesetting" panose="03020402040406030203" pitchFamily="66" charset="-78"/>
              <a:cs typeface="Arabic Typesetting" panose="03020402040406030203" pitchFamily="66" charset="-78"/>
            </a:endParaRPr>
          </a:p>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Acceptance tests confirm a story was coded correctly</a:t>
            </a:r>
            <a:endParaRPr lang="en-US" sz="2800" dirty="0">
              <a:solidFill>
                <a:schemeClr val="tx1"/>
              </a:solidFill>
              <a:latin typeface="Arabic Typesetting" panose="03020402040406030203" pitchFamily="66" charset="-78"/>
              <a:cs typeface="Arabic Typesetting" panose="03020402040406030203" pitchFamily="66" charset="-78"/>
            </a:endParaRPr>
          </a:p>
        </p:txBody>
      </p:sp>
      <p:sp>
        <p:nvSpPr>
          <p:cNvPr id="11" name="Rounded Rectangle 10"/>
          <p:cNvSpPr/>
          <p:nvPr/>
        </p:nvSpPr>
        <p:spPr>
          <a:xfrm rot="21600000">
            <a:off x="3958800" y="3649899"/>
            <a:ext cx="2518200" cy="381000"/>
          </a:xfrm>
          <a:prstGeom prst="roundRect">
            <a:avLst/>
          </a:prstGeom>
          <a:gradFill flip="none" rotWithShape="1">
            <a:gsLst>
              <a:gs pos="0">
                <a:schemeClr val="accent1"/>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solidFill>
                <a:latin typeface="Arabic Typesetting" panose="03020402040406030203" pitchFamily="66" charset="-78"/>
                <a:cs typeface="Arabic Typesetting" panose="03020402040406030203" pitchFamily="66" charset="-78"/>
              </a:rPr>
              <a:t>Confirmation</a:t>
            </a:r>
            <a:endParaRPr lang="en-US" sz="2800" b="1" dirty="0">
              <a:solidFill>
                <a:schemeClr val="tx2"/>
              </a:solidFill>
              <a:latin typeface="Arabic Typesetting" panose="03020402040406030203" pitchFamily="66" charset="-78"/>
              <a:cs typeface="Arabic Typesetting" panose="03020402040406030203" pitchFamily="66" charset="-78"/>
            </a:endParaRPr>
          </a:p>
        </p:txBody>
      </p:sp>
      <p:sp>
        <p:nvSpPr>
          <p:cNvPr id="8" name="Rectangle 7"/>
          <p:cNvSpPr/>
          <p:nvPr/>
        </p:nvSpPr>
        <p:spPr>
          <a:xfrm rot="273397">
            <a:off x="4567464" y="660838"/>
            <a:ext cx="3721702" cy="2485132"/>
          </a:xfrm>
          <a:prstGeom prst="rect">
            <a:avLst/>
          </a:prstGeom>
          <a:solidFill>
            <a:schemeClr val="bg1">
              <a:lumMod val="95000"/>
            </a:schemeClr>
          </a:solidFill>
          <a:ln w="31750" cmpd="thickThi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Details behind the story come out during conversations with the product owner</a:t>
            </a:r>
            <a:endParaRPr lang="en-US" sz="2800" dirty="0">
              <a:solidFill>
                <a:schemeClr val="tx1"/>
              </a:solidFill>
              <a:latin typeface="Arabic Typesetting" panose="03020402040406030203" pitchFamily="66" charset="-78"/>
              <a:cs typeface="Arabic Typesetting" panose="03020402040406030203" pitchFamily="66" charset="-78"/>
            </a:endParaRPr>
          </a:p>
        </p:txBody>
      </p:sp>
      <p:sp>
        <p:nvSpPr>
          <p:cNvPr id="9" name="Rounded Rectangle 8"/>
          <p:cNvSpPr/>
          <p:nvPr/>
        </p:nvSpPr>
        <p:spPr>
          <a:xfrm rot="273397">
            <a:off x="4936366" y="795615"/>
            <a:ext cx="1905000" cy="381000"/>
          </a:xfrm>
          <a:prstGeom prst="roundRect">
            <a:avLst/>
          </a:prstGeom>
          <a:gradFill flip="none" rotWithShape="1">
            <a:gsLst>
              <a:gs pos="0">
                <a:schemeClr val="accent1"/>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solidFill>
                <a:latin typeface="Arabic Typesetting" panose="03020402040406030203" pitchFamily="66" charset="-78"/>
                <a:cs typeface="Arabic Typesetting" panose="03020402040406030203" pitchFamily="66" charset="-78"/>
              </a:rPr>
              <a:t>Conversation</a:t>
            </a:r>
            <a:endParaRPr lang="en-US" sz="28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80791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Samples from a travel website</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11</a:t>
            </a:fld>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0000">
            <a:off x="585162" y="1343876"/>
            <a:ext cx="3645182" cy="1918212"/>
          </a:xfrm>
          <a:prstGeom prst="rect">
            <a:avLst/>
          </a:prstGeom>
          <a:effectLst>
            <a:outerShdw blurRad="177800" dist="38100" dir="8100000" sx="101000" sy="101000" algn="tr" rotWithShape="0">
              <a:prstClr val="black">
                <a:alpha val="40000"/>
              </a:prstClr>
            </a:outerShdw>
          </a:effectLst>
        </p:spPr>
      </p:pic>
      <p:sp>
        <p:nvSpPr>
          <p:cNvPr id="13" name="Content Placeholder 1"/>
          <p:cNvSpPr>
            <a:spLocks noGrp="1"/>
          </p:cNvSpPr>
          <p:nvPr>
            <p:ph idx="1"/>
          </p:nvPr>
        </p:nvSpPr>
        <p:spPr>
          <a:xfrm rot="-120000">
            <a:off x="789655" y="1504298"/>
            <a:ext cx="3266407" cy="1641829"/>
          </a:xfrm>
        </p:spPr>
        <p:txBody>
          <a:bodyPr anchor="t">
            <a:normAutofit lnSpcReduction="10000"/>
          </a:bodyPr>
          <a:lstStyle/>
          <a:p>
            <a:pPr marL="0" indent="0">
              <a:lnSpc>
                <a:spcPct val="150000"/>
              </a:lnSpc>
              <a:buNone/>
            </a:pPr>
            <a:r>
              <a:rPr lang="en-US" b="1" dirty="0" smtClean="0">
                <a:latin typeface="SketchFlow Print" panose="02000000000000000000" pitchFamily="2" charset="0"/>
              </a:rPr>
              <a:t>As a user, I want to reserve a hotel room.</a:t>
            </a:r>
            <a:endParaRPr lang="en-US" b="1" dirty="0">
              <a:latin typeface="SketchFlow Print" panose="02000000000000000000" pitchFamily="2"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0000">
            <a:off x="742055" y="3505164"/>
            <a:ext cx="3645182" cy="1918212"/>
          </a:xfrm>
          <a:prstGeom prst="rect">
            <a:avLst/>
          </a:prstGeom>
          <a:effectLst>
            <a:outerShdw blurRad="177800" dist="38100" dir="8100000" sx="101000" sy="101000" algn="tr" rotWithShape="0">
              <a:prstClr val="black">
                <a:alpha val="40000"/>
              </a:prstClr>
            </a:outerShdw>
          </a:effectLst>
        </p:spPr>
      </p:pic>
      <p:sp>
        <p:nvSpPr>
          <p:cNvPr id="16" name="Content Placeholder 1"/>
          <p:cNvSpPr txBox="1">
            <a:spLocks/>
          </p:cNvSpPr>
          <p:nvPr/>
        </p:nvSpPr>
        <p:spPr>
          <a:xfrm rot="-120000">
            <a:off x="946548" y="3665586"/>
            <a:ext cx="3266407" cy="1641829"/>
          </a:xfrm>
          <a:prstGeom prst="rect">
            <a:avLst/>
          </a:prstGeom>
        </p:spPr>
        <p:txBody>
          <a:bodyPr vert="horz" lIns="91440" tIns="45720" rIns="91440" bIns="45720" rtlCol="0" anchor="t" anchorCtr="0">
            <a:normAutofit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Font typeface="Arial" pitchFamily="34" charset="0"/>
              <a:buNone/>
            </a:pPr>
            <a:r>
              <a:rPr lang="en-US" b="1" dirty="0" smtClean="0">
                <a:latin typeface="SketchFlow Print" panose="02000000000000000000" pitchFamily="2" charset="0"/>
              </a:rPr>
              <a:t>As a user, I want to cancel a reservation.</a:t>
            </a:r>
            <a:endParaRPr lang="en-US" b="1" dirty="0">
              <a:latin typeface="SketchFlow Print" panose="02000000000000000000" pitchFamily="2"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a:off x="4552055" y="1129824"/>
            <a:ext cx="3645182" cy="1918212"/>
          </a:xfrm>
          <a:prstGeom prst="rect">
            <a:avLst/>
          </a:prstGeom>
          <a:effectLst>
            <a:outerShdw blurRad="177800" dist="38100" dir="8100000" sx="101000" sy="101000" algn="tr" rotWithShape="0">
              <a:prstClr val="black">
                <a:alpha val="40000"/>
              </a:prstClr>
            </a:outerShdw>
          </a:effectLst>
        </p:spPr>
      </p:pic>
      <p:sp>
        <p:nvSpPr>
          <p:cNvPr id="18" name="Content Placeholder 1"/>
          <p:cNvSpPr txBox="1">
            <a:spLocks/>
          </p:cNvSpPr>
          <p:nvPr/>
        </p:nvSpPr>
        <p:spPr>
          <a:xfrm rot="60000">
            <a:off x="4756548" y="1290246"/>
            <a:ext cx="3266407" cy="1641829"/>
          </a:xfrm>
          <a:prstGeom prst="rect">
            <a:avLst/>
          </a:prstGeom>
        </p:spPr>
        <p:txBody>
          <a:bodyPr vert="horz" lIns="91440" tIns="45720" rIns="91440" bIns="45720" rtlCol="0" anchor="t" anchorCtr="0">
            <a:normAutofit fontScale="850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Font typeface="Arial" pitchFamily="34" charset="0"/>
              <a:buNone/>
            </a:pPr>
            <a:r>
              <a:rPr lang="en-US" b="1" dirty="0" smtClean="0">
                <a:latin typeface="SketchFlow Print" panose="02000000000000000000" pitchFamily="2" charset="0"/>
              </a:rPr>
              <a:t>As a vacation traveler, I want to see photos of the hotels.</a:t>
            </a:r>
            <a:endParaRPr lang="en-US" b="1" dirty="0">
              <a:latin typeface="SketchFlow Print" panose="02000000000000000000" pitchFamily="2"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a:off x="4588462" y="3232063"/>
            <a:ext cx="3645182" cy="1918212"/>
          </a:xfrm>
          <a:prstGeom prst="rect">
            <a:avLst/>
          </a:prstGeom>
          <a:effectLst>
            <a:outerShdw blurRad="177800" dist="38100" dir="8100000" sx="101000" sy="101000" algn="tr" rotWithShape="0">
              <a:prstClr val="black">
                <a:alpha val="40000"/>
              </a:prstClr>
            </a:outerShdw>
          </a:effectLst>
        </p:spPr>
      </p:pic>
      <p:sp>
        <p:nvSpPr>
          <p:cNvPr id="20" name="Content Placeholder 1"/>
          <p:cNvSpPr txBox="1">
            <a:spLocks/>
          </p:cNvSpPr>
          <p:nvPr/>
        </p:nvSpPr>
        <p:spPr>
          <a:xfrm rot="60000">
            <a:off x="4792955" y="3392485"/>
            <a:ext cx="3266407" cy="1641829"/>
          </a:xfrm>
          <a:prstGeom prst="rect">
            <a:avLst/>
          </a:prstGeom>
        </p:spPr>
        <p:txBody>
          <a:bodyPr vert="horz" lIns="91440" tIns="45720" rIns="91440" bIns="45720" rtlCol="0" anchor="t" anchorCtr="0">
            <a:normAutofit fontScale="700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Font typeface="Arial" pitchFamily="34" charset="0"/>
              <a:buNone/>
            </a:pPr>
            <a:r>
              <a:rPr lang="en-US" b="1" dirty="0" smtClean="0">
                <a:latin typeface="SketchFlow Print" panose="02000000000000000000" pitchFamily="2" charset="0"/>
              </a:rPr>
              <a:t>As a frequent flyer, I want to rebook a past trip so that I save time booking trips I take often.</a:t>
            </a:r>
            <a:endParaRPr lang="en-US" b="1" dirty="0">
              <a:latin typeface="SketchFlow Print" panose="02000000000000000000" pitchFamily="2" charset="0"/>
            </a:endParaRPr>
          </a:p>
        </p:txBody>
      </p:sp>
    </p:spTree>
    <p:extLst>
      <p:ext uri="{BB962C8B-B14F-4D97-AF65-F5344CB8AC3E}">
        <p14:creationId xmlns:p14="http://schemas.microsoft.com/office/powerpoint/2010/main" val="1151333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Where are the details?</a:t>
            </a:r>
            <a:endParaRPr lang="en-US" sz="3600" dirty="0"/>
          </a:p>
        </p:txBody>
      </p:sp>
      <p:sp>
        <p:nvSpPr>
          <p:cNvPr id="2" name="Content Placeholder 1"/>
          <p:cNvSpPr>
            <a:spLocks noGrp="1"/>
          </p:cNvSpPr>
          <p:nvPr>
            <p:ph idx="1"/>
          </p:nvPr>
        </p:nvSpPr>
        <p:spPr>
          <a:xfrm>
            <a:off x="762000" y="1219200"/>
            <a:ext cx="7543800" cy="4876800"/>
          </a:xfrm>
        </p:spPr>
        <p:txBody>
          <a:bodyPr anchor="t"/>
          <a:lstStyle/>
          <a:p>
            <a:pPr>
              <a:lnSpc>
                <a:spcPct val="150000"/>
              </a:lnSpc>
            </a:pPr>
            <a:r>
              <a:rPr lang="en-US" dirty="0" smtClean="0">
                <a:latin typeface="Arial" panose="020B0604020202020204" pitchFamily="34" charset="0"/>
                <a:cs typeface="Arial" panose="020B0604020202020204" pitchFamily="34" charset="0"/>
              </a:rPr>
              <a:t>As a user, I can cancel a reservation.</a:t>
            </a:r>
          </a:p>
          <a:p>
            <a:pPr lvl="1">
              <a:lnSpc>
                <a:spcPct val="150000"/>
              </a:lnSpc>
            </a:pPr>
            <a:r>
              <a:rPr lang="en-US" dirty="0" smtClean="0">
                <a:latin typeface="Arial" panose="020B0604020202020204" pitchFamily="34" charset="0"/>
                <a:cs typeface="Arial" panose="020B0604020202020204" pitchFamily="34" charset="0"/>
              </a:rPr>
              <a:t>Does the user get a full or partial refund?</a:t>
            </a:r>
          </a:p>
          <a:p>
            <a:pPr lvl="2">
              <a:lnSpc>
                <a:spcPct val="150000"/>
              </a:lnSpc>
              <a:buFont typeface="Wingdings" panose="05000000000000000000" pitchFamily="2" charset="2"/>
              <a:buChar char="ü"/>
            </a:pPr>
            <a:r>
              <a:rPr lang="en-US" dirty="0" smtClean="0">
                <a:latin typeface="Arial" panose="020B0604020202020204" pitchFamily="34" charset="0"/>
                <a:cs typeface="Arial" panose="020B0604020202020204" pitchFamily="34" charset="0"/>
              </a:rPr>
              <a:t>Is the refund to her credit card or is it site credit?</a:t>
            </a:r>
          </a:p>
          <a:p>
            <a:pPr lvl="1">
              <a:lnSpc>
                <a:spcPct val="150000"/>
              </a:lnSpc>
            </a:pPr>
            <a:r>
              <a:rPr lang="en-US" dirty="0" smtClean="0">
                <a:latin typeface="Arial" panose="020B0604020202020204" pitchFamily="34" charset="0"/>
                <a:cs typeface="Arial" panose="020B0604020202020204" pitchFamily="34" charset="0"/>
              </a:rPr>
              <a:t>How far ahead must the reservation be cancelled?</a:t>
            </a:r>
          </a:p>
          <a:p>
            <a:pPr lvl="2">
              <a:lnSpc>
                <a:spcPct val="150000"/>
              </a:lnSpc>
              <a:buFont typeface="Wingdings" panose="05000000000000000000" pitchFamily="2" charset="2"/>
              <a:buChar char="ü"/>
            </a:pPr>
            <a:r>
              <a:rPr lang="en-US" dirty="0" smtClean="0">
                <a:latin typeface="Arial" panose="020B0604020202020204" pitchFamily="34" charset="0"/>
                <a:cs typeface="Arial" panose="020B0604020202020204" pitchFamily="34" charset="0"/>
              </a:rPr>
              <a:t>Is that the same for all hotels?</a:t>
            </a:r>
          </a:p>
          <a:p>
            <a:pPr lvl="2">
              <a:lnSpc>
                <a:spcPct val="150000"/>
              </a:lnSpc>
              <a:buFont typeface="Wingdings" panose="05000000000000000000" pitchFamily="2" charset="2"/>
              <a:buChar char="ü"/>
            </a:pPr>
            <a:r>
              <a:rPr lang="en-US" dirty="0" smtClean="0">
                <a:latin typeface="Arial" panose="020B0604020202020204" pitchFamily="34" charset="0"/>
                <a:cs typeface="Arial" panose="020B0604020202020204" pitchFamily="34" charset="0"/>
              </a:rPr>
              <a:t>For all site visitors? Can frequent travelers cancel later?</a:t>
            </a:r>
          </a:p>
          <a:p>
            <a:pPr lvl="1">
              <a:lnSpc>
                <a:spcPct val="150000"/>
              </a:lnSpc>
            </a:pPr>
            <a:r>
              <a:rPr lang="en-US" dirty="0" smtClean="0">
                <a:latin typeface="Arial" panose="020B0604020202020204" pitchFamily="34" charset="0"/>
                <a:cs typeface="Arial" panose="020B0604020202020204" pitchFamily="34" charset="0"/>
              </a:rPr>
              <a:t>Is a confirmation provided to the user?</a:t>
            </a:r>
          </a:p>
          <a:p>
            <a:pPr lvl="2">
              <a:lnSpc>
                <a:spcPct val="150000"/>
              </a:lnSpc>
              <a:buFont typeface="Wingdings" panose="05000000000000000000" pitchFamily="2" charset="2"/>
              <a:buChar char="ü"/>
            </a:pPr>
            <a:r>
              <a:rPr lang="en-US" dirty="0" smtClean="0">
                <a:latin typeface="Arial" panose="020B0604020202020204" pitchFamily="34" charset="0"/>
                <a:cs typeface="Arial" panose="020B0604020202020204" pitchFamily="34" charset="0"/>
              </a:rPr>
              <a:t>How?</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12</a:t>
            </a:fld>
            <a:endParaRPr lang="en-US" dirty="0"/>
          </a:p>
        </p:txBody>
      </p:sp>
    </p:spTree>
    <p:extLst>
      <p:ext uri="{BB962C8B-B14F-4D97-AF65-F5344CB8AC3E}">
        <p14:creationId xmlns:p14="http://schemas.microsoft.com/office/powerpoint/2010/main" val="623373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Details as conditions of satisfaction</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13</a:t>
            </a:fld>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62" y="1343876"/>
            <a:ext cx="3645182" cy="1918212"/>
          </a:xfrm>
          <a:prstGeom prst="rect">
            <a:avLst/>
          </a:prstGeom>
          <a:effectLst>
            <a:outerShdw blurRad="177800" dist="38100" dir="8100000" sx="101000" sy="101000" algn="tr" rotWithShape="0">
              <a:prstClr val="black">
                <a:alpha val="40000"/>
              </a:prstClr>
            </a:outerShdw>
          </a:effectLst>
        </p:spPr>
      </p:pic>
      <p:sp>
        <p:nvSpPr>
          <p:cNvPr id="13" name="Content Placeholder 1"/>
          <p:cNvSpPr>
            <a:spLocks noGrp="1"/>
          </p:cNvSpPr>
          <p:nvPr>
            <p:ph idx="1"/>
          </p:nvPr>
        </p:nvSpPr>
        <p:spPr>
          <a:xfrm>
            <a:off x="789655" y="1504298"/>
            <a:ext cx="3266407" cy="1641829"/>
          </a:xfrm>
        </p:spPr>
        <p:txBody>
          <a:bodyPr anchor="t">
            <a:normAutofit lnSpcReduction="10000"/>
          </a:bodyPr>
          <a:lstStyle/>
          <a:p>
            <a:pPr marL="0" indent="0">
              <a:lnSpc>
                <a:spcPct val="150000"/>
              </a:lnSpc>
              <a:buNone/>
            </a:pPr>
            <a:r>
              <a:rPr lang="en-US" b="1" dirty="0" smtClean="0">
                <a:latin typeface="SketchFlow Print" panose="02000000000000000000" pitchFamily="2" charset="0"/>
              </a:rPr>
              <a:t>As a user, I can cancel a reservation.</a:t>
            </a:r>
            <a:endParaRPr lang="en-US" b="1" dirty="0">
              <a:latin typeface="SketchFlow Print" panose="02000000000000000000" pitchFamily="2"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590800"/>
            <a:ext cx="5212908" cy="2743200"/>
          </a:xfrm>
          <a:prstGeom prst="rect">
            <a:avLst/>
          </a:prstGeom>
          <a:effectLst>
            <a:outerShdw blurRad="177800" dist="38100" dir="8100000" sx="101000" sy="101000" algn="tr" rotWithShape="0">
              <a:prstClr val="black">
                <a:alpha val="40000"/>
              </a:prstClr>
            </a:outerShdw>
          </a:effectLst>
        </p:spPr>
      </p:pic>
      <p:sp>
        <p:nvSpPr>
          <p:cNvPr id="20" name="Content Placeholder 1"/>
          <p:cNvSpPr txBox="1">
            <a:spLocks/>
          </p:cNvSpPr>
          <p:nvPr/>
        </p:nvSpPr>
        <p:spPr>
          <a:xfrm>
            <a:off x="3328694" y="2751222"/>
            <a:ext cx="4748506" cy="2413171"/>
          </a:xfrm>
          <a:prstGeom prst="rect">
            <a:avLst/>
          </a:prstGeom>
        </p:spPr>
        <p:txBody>
          <a:bodyPr vert="horz" lIns="91440" tIns="45720" rIns="91440" bIns="45720" rtlCol="0" anchor="t" anchorCtr="0">
            <a:normAutofit fontScale="925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nSpc>
                <a:spcPct val="150000"/>
              </a:lnSpc>
              <a:buFont typeface="Wingdings" panose="05000000000000000000" pitchFamily="2" charset="2"/>
              <a:buChar char="q"/>
            </a:pPr>
            <a:r>
              <a:rPr lang="en-US" sz="1600" b="1" dirty="0" smtClean="0">
                <a:latin typeface="SketchFlow Print" panose="02000000000000000000" pitchFamily="2" charset="0"/>
              </a:rPr>
              <a:t>Verify that a premium member can cancel the same day without a fee.</a:t>
            </a:r>
          </a:p>
          <a:p>
            <a:pPr>
              <a:lnSpc>
                <a:spcPct val="150000"/>
              </a:lnSpc>
              <a:buFont typeface="Wingdings" panose="05000000000000000000" pitchFamily="2" charset="2"/>
              <a:buChar char="q"/>
            </a:pPr>
            <a:r>
              <a:rPr lang="en-US" sz="1600" b="1" dirty="0" smtClean="0">
                <a:latin typeface="SketchFlow Print" panose="02000000000000000000" pitchFamily="2" charset="0"/>
              </a:rPr>
              <a:t>Verify that a non-premium member is charged 10% for a same day cancellation.</a:t>
            </a:r>
          </a:p>
          <a:p>
            <a:pPr>
              <a:lnSpc>
                <a:spcPct val="150000"/>
              </a:lnSpc>
              <a:buFont typeface="Wingdings" panose="05000000000000000000" pitchFamily="2" charset="2"/>
              <a:buChar char="q"/>
            </a:pPr>
            <a:r>
              <a:rPr lang="en-US" sz="1600" b="1" dirty="0" smtClean="0">
                <a:latin typeface="SketchFlow Print" panose="02000000000000000000" pitchFamily="2" charset="0"/>
              </a:rPr>
              <a:t>Verify that an email confirmation is sent.</a:t>
            </a:r>
          </a:p>
          <a:p>
            <a:pPr>
              <a:lnSpc>
                <a:spcPct val="150000"/>
              </a:lnSpc>
              <a:buFont typeface="Wingdings" panose="05000000000000000000" pitchFamily="2" charset="2"/>
              <a:buChar char="q"/>
            </a:pPr>
            <a:r>
              <a:rPr lang="en-US" sz="1600" b="1" dirty="0" smtClean="0">
                <a:latin typeface="SketchFlow Print" panose="02000000000000000000" pitchFamily="2" charset="0"/>
              </a:rPr>
              <a:t>Verify that the hotel is notified of any cancellation.</a:t>
            </a:r>
            <a:endParaRPr lang="en-US" sz="1600" b="1" dirty="0">
              <a:latin typeface="SketchFlow Print" panose="02000000000000000000" pitchFamily="2"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66" y="3021726"/>
            <a:ext cx="2823151" cy="2693273"/>
          </a:xfrm>
          <a:prstGeom prst="rect">
            <a:avLst/>
          </a:prstGeom>
        </p:spPr>
      </p:pic>
      <p:sp>
        <p:nvSpPr>
          <p:cNvPr id="21" name="TextBox 20"/>
          <p:cNvSpPr txBox="1"/>
          <p:nvPr/>
        </p:nvSpPr>
        <p:spPr>
          <a:xfrm>
            <a:off x="760766" y="3276600"/>
            <a:ext cx="2592034" cy="1815882"/>
          </a:xfrm>
          <a:prstGeom prst="rect">
            <a:avLst/>
          </a:prstGeom>
          <a:noFill/>
        </p:spPr>
        <p:txBody>
          <a:bodyPr wrap="square" rtlCol="0">
            <a:spAutoFit/>
          </a:bodyPr>
          <a:lstStyle/>
          <a:p>
            <a:pPr marL="342900" indent="-342900">
              <a:buClr>
                <a:schemeClr val="tx1">
                  <a:lumMod val="65000"/>
                  <a:lumOff val="35000"/>
                </a:schemeClr>
              </a:buClr>
              <a:buFont typeface="Arial" panose="020B0604020202020204" pitchFamily="34" charset="0"/>
              <a:buChar char="•"/>
            </a:pPr>
            <a:r>
              <a:rPr lang="en-US" sz="1600" b="1" dirty="0" smtClean="0">
                <a:latin typeface="SketchFlow Print" panose="02000000000000000000" pitchFamily="2" charset="0"/>
              </a:rPr>
              <a:t>The product owner’s conditions of satisfaction can be added to a story</a:t>
            </a:r>
          </a:p>
          <a:p>
            <a:pPr marL="342900" indent="-342900">
              <a:buClr>
                <a:schemeClr val="tx1">
                  <a:lumMod val="65000"/>
                  <a:lumOff val="35000"/>
                </a:schemeClr>
              </a:buClr>
              <a:buFont typeface="Arial" panose="020B0604020202020204" pitchFamily="34" charset="0"/>
              <a:buChar char="•"/>
            </a:pPr>
            <a:r>
              <a:rPr lang="en-US" sz="1600" b="1" dirty="0" smtClean="0">
                <a:latin typeface="SketchFlow Print" panose="02000000000000000000" pitchFamily="2" charset="0"/>
              </a:rPr>
              <a:t>These are essentially tests</a:t>
            </a:r>
            <a:endParaRPr lang="en-US" sz="1600" b="1" dirty="0">
              <a:latin typeface="SketchFlow Print" panose="02000000000000000000" pitchFamily="2" charset="0"/>
            </a:endParaRPr>
          </a:p>
        </p:txBody>
      </p:sp>
    </p:spTree>
    <p:extLst>
      <p:ext uri="{BB962C8B-B14F-4D97-AF65-F5344CB8AC3E}">
        <p14:creationId xmlns:p14="http://schemas.microsoft.com/office/powerpoint/2010/main" val="179058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267200"/>
            <a:ext cx="3429000" cy="1804450"/>
          </a:xfrm>
          <a:prstGeom prst="rect">
            <a:avLst/>
          </a:prstGeom>
          <a:effectLst>
            <a:outerShdw blurRad="177800" dist="38100" dir="8100000" sx="101000" sy="101000" algn="tr" rotWithShape="0">
              <a:prstClr val="black">
                <a:alpha val="40000"/>
              </a:prstClr>
            </a:outerShdw>
          </a:effectLst>
        </p:spPr>
      </p:pic>
      <p:sp>
        <p:nvSpPr>
          <p:cNvPr id="16" name="Content Placeholder 1"/>
          <p:cNvSpPr txBox="1">
            <a:spLocks/>
          </p:cNvSpPr>
          <p:nvPr/>
        </p:nvSpPr>
        <p:spPr>
          <a:xfrm>
            <a:off x="4776494" y="4427623"/>
            <a:ext cx="3123521" cy="1474716"/>
          </a:xfrm>
          <a:prstGeom prst="rect">
            <a:avLst/>
          </a:prstGeom>
        </p:spPr>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site visitor, I am emailed a confirmation of any cancelled reservation</a:t>
            </a:r>
            <a:endParaRPr lang="en-US" sz="1600" b="1" dirty="0">
              <a:latin typeface="SketchFlow Print"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667000"/>
            <a:ext cx="3429000" cy="1804450"/>
          </a:xfrm>
          <a:prstGeom prst="rect">
            <a:avLst/>
          </a:prstGeom>
          <a:effectLst>
            <a:outerShdw blurRad="177800" dist="38100" dir="8100000" sx="101000" sy="101000" algn="tr" rotWithShape="0">
              <a:prstClr val="black">
                <a:alpha val="40000"/>
              </a:prstClr>
            </a:outerShdw>
          </a:effectLst>
        </p:spPr>
      </p:pic>
      <p:sp>
        <p:nvSpPr>
          <p:cNvPr id="11" name="Content Placeholder 1"/>
          <p:cNvSpPr txBox="1">
            <a:spLocks/>
          </p:cNvSpPr>
          <p:nvPr/>
        </p:nvSpPr>
        <p:spPr>
          <a:xfrm>
            <a:off x="5005094" y="2971799"/>
            <a:ext cx="3123521" cy="1330339"/>
          </a:xfrm>
          <a:prstGeom prst="rect">
            <a:avLst/>
          </a:prstGeom>
        </p:spPr>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non-premium member, I can cancel up to 24 hours in advance</a:t>
            </a:r>
            <a:endParaRPr lang="en-US" sz="1600" b="1" dirty="0">
              <a:latin typeface="SketchFlow Print" panose="02000000000000000000" pitchFamily="2" charset="0"/>
            </a:endParaRPr>
          </a:p>
        </p:txBody>
      </p:sp>
      <p:sp>
        <p:nvSpPr>
          <p:cNvPr id="4" name="Title 1"/>
          <p:cNvSpPr>
            <a:spLocks noGrp="1"/>
          </p:cNvSpPr>
          <p:nvPr>
            <p:ph type="title"/>
          </p:nvPr>
        </p:nvSpPr>
        <p:spPr>
          <a:xfrm>
            <a:off x="762000" y="483095"/>
            <a:ext cx="7543800" cy="659905"/>
          </a:xfrm>
        </p:spPr>
        <p:txBody>
          <a:bodyPr anchor="t">
            <a:normAutofit/>
          </a:bodyPr>
          <a:lstStyle/>
          <a:p>
            <a:r>
              <a:rPr lang="en-US" sz="3600" dirty="0" smtClean="0"/>
              <a:t>Details as conditions of satisfaction</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14</a:t>
            </a:fld>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62" y="2733675"/>
            <a:ext cx="2615238" cy="1676400"/>
          </a:xfrm>
          <a:prstGeom prst="rect">
            <a:avLst/>
          </a:prstGeom>
          <a:effectLst>
            <a:outerShdw blurRad="177800" dist="38100" dir="8100000" sx="101000" sy="101000" algn="tr" rotWithShape="0">
              <a:prstClr val="black">
                <a:alpha val="40000"/>
              </a:prstClr>
            </a:outerShdw>
          </a:effectLst>
        </p:spPr>
      </p:pic>
      <p:sp>
        <p:nvSpPr>
          <p:cNvPr id="13" name="Content Placeholder 1"/>
          <p:cNvSpPr>
            <a:spLocks noGrp="1"/>
          </p:cNvSpPr>
          <p:nvPr>
            <p:ph idx="1"/>
          </p:nvPr>
        </p:nvSpPr>
        <p:spPr>
          <a:xfrm>
            <a:off x="789656" y="2894098"/>
            <a:ext cx="2258344" cy="1434858"/>
          </a:xfrm>
        </p:spPr>
        <p:txBody>
          <a:bodyPr anchor="t">
            <a:noAutofit/>
          </a:bodyPr>
          <a:lstStyle/>
          <a:p>
            <a:pPr marL="0" indent="0">
              <a:lnSpc>
                <a:spcPct val="150000"/>
              </a:lnSpc>
              <a:buNone/>
            </a:pPr>
            <a:r>
              <a:rPr lang="en-US" sz="1800" b="1" dirty="0" smtClean="0">
                <a:latin typeface="SketchFlow Print" panose="02000000000000000000" pitchFamily="2" charset="0"/>
              </a:rPr>
              <a:t>As a user, I can cancel a reservation.</a:t>
            </a:r>
            <a:endParaRPr lang="en-US" sz="1800" b="1" dirty="0">
              <a:latin typeface="SketchFlow Print" panose="02000000000000000000" pitchFamily="2"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219200"/>
            <a:ext cx="3429000" cy="1804450"/>
          </a:xfrm>
          <a:prstGeom prst="rect">
            <a:avLst/>
          </a:prstGeom>
          <a:effectLst>
            <a:outerShdw blurRad="177800" dist="38100" dir="8100000" sx="101000" sy="101000" algn="tr" rotWithShape="0">
              <a:prstClr val="black">
                <a:alpha val="40000"/>
              </a:prstClr>
            </a:outerShdw>
          </a:effectLst>
        </p:spPr>
      </p:pic>
      <p:sp>
        <p:nvSpPr>
          <p:cNvPr id="20" name="Content Placeholder 1"/>
          <p:cNvSpPr txBox="1">
            <a:spLocks/>
          </p:cNvSpPr>
          <p:nvPr/>
        </p:nvSpPr>
        <p:spPr>
          <a:xfrm>
            <a:off x="4624094" y="1379623"/>
            <a:ext cx="3123521" cy="1474716"/>
          </a:xfrm>
          <a:prstGeom prst="rect">
            <a:avLst/>
          </a:prstGeom>
        </p:spPr>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premium site member, I can cancel a reservation up to the last minute</a:t>
            </a:r>
            <a:endParaRPr lang="en-US" sz="1600" b="1" dirty="0">
              <a:latin typeface="SketchFlow Print" panose="02000000000000000000" pitchFamily="2" charset="0"/>
            </a:endParaRPr>
          </a:p>
        </p:txBody>
      </p:sp>
      <p:cxnSp>
        <p:nvCxnSpPr>
          <p:cNvPr id="3" name="Straight Arrow Connector 2"/>
          <p:cNvCxnSpPr>
            <a:stCxn id="12" idx="3"/>
            <a:endCxn id="19" idx="1"/>
          </p:cNvCxnSpPr>
          <p:nvPr/>
        </p:nvCxnSpPr>
        <p:spPr>
          <a:xfrm flipV="1">
            <a:off x="3200400" y="2121425"/>
            <a:ext cx="1219200" cy="145045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3"/>
            <a:endCxn id="10" idx="1"/>
          </p:cNvCxnSpPr>
          <p:nvPr/>
        </p:nvCxnSpPr>
        <p:spPr>
          <a:xfrm flipV="1">
            <a:off x="3200400" y="3569225"/>
            <a:ext cx="1600200" cy="265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a:endCxn id="15" idx="1"/>
          </p:cNvCxnSpPr>
          <p:nvPr/>
        </p:nvCxnSpPr>
        <p:spPr>
          <a:xfrm>
            <a:off x="3200400" y="3571875"/>
            <a:ext cx="1371600" cy="159755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955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Techniques can be combined</a:t>
            </a:r>
            <a:endParaRPr lang="en-US" sz="3600" dirty="0"/>
          </a:p>
        </p:txBody>
      </p:sp>
      <p:sp>
        <p:nvSpPr>
          <p:cNvPr id="2" name="Content Placeholder 1"/>
          <p:cNvSpPr>
            <a:spLocks noGrp="1"/>
          </p:cNvSpPr>
          <p:nvPr>
            <p:ph idx="1"/>
          </p:nvPr>
        </p:nvSpPr>
        <p:spPr>
          <a:xfrm>
            <a:off x="762000" y="1219200"/>
            <a:ext cx="7543800" cy="4876800"/>
          </a:xfrm>
        </p:spPr>
        <p:txBody>
          <a:bodyPr anchor="t"/>
          <a:lstStyle/>
          <a:p>
            <a:pPr>
              <a:lnSpc>
                <a:spcPct val="150000"/>
              </a:lnSpc>
            </a:pPr>
            <a:r>
              <a:rPr lang="en-US" dirty="0" smtClean="0">
                <a:latin typeface="Arial" panose="020B0604020202020204" pitchFamily="34" charset="0"/>
                <a:cs typeface="Arial" panose="020B0604020202020204" pitchFamily="34" charset="0"/>
              </a:rPr>
              <a:t>These approaches are not mutually exclusive</a:t>
            </a:r>
          </a:p>
          <a:p>
            <a:pPr>
              <a:lnSpc>
                <a:spcPct val="150000"/>
              </a:lnSpc>
            </a:pPr>
            <a:r>
              <a:rPr lang="en-US" dirty="0" smtClean="0">
                <a:latin typeface="Arial" panose="020B0604020202020204" pitchFamily="34" charset="0"/>
                <a:cs typeface="Arial" panose="020B0604020202020204" pitchFamily="34" charset="0"/>
              </a:rPr>
              <a:t>Write stories at an appropriate level</a:t>
            </a:r>
          </a:p>
          <a:p>
            <a:pPr>
              <a:lnSpc>
                <a:spcPct val="150000"/>
              </a:lnSpc>
            </a:pPr>
            <a:r>
              <a:rPr lang="en-US" dirty="0" smtClean="0">
                <a:latin typeface="Arial" panose="020B0604020202020204" pitchFamily="34" charset="0"/>
                <a:cs typeface="Arial" panose="020B0604020202020204" pitchFamily="34" charset="0"/>
              </a:rPr>
              <a:t>By the time it’s implemented, each story will have conditions of satisfaction associated with it</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15</a:t>
            </a:fld>
            <a:endParaRPr lang="en-US" dirty="0"/>
          </a:p>
        </p:txBody>
      </p:sp>
    </p:spTree>
    <p:extLst>
      <p:ext uri="{BB962C8B-B14F-4D97-AF65-F5344CB8AC3E}">
        <p14:creationId xmlns:p14="http://schemas.microsoft.com/office/powerpoint/2010/main" val="2679435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The product backlog iceberg</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16</a:t>
            </a:fld>
            <a:endParaRPr lang="en-US" dirty="0"/>
          </a:p>
        </p:txBody>
      </p:sp>
      <p:sp>
        <p:nvSpPr>
          <p:cNvPr id="2" name="Isosceles Triangle 1"/>
          <p:cNvSpPr/>
          <p:nvPr/>
        </p:nvSpPr>
        <p:spPr>
          <a:xfrm>
            <a:off x="1447800" y="1143000"/>
            <a:ext cx="6096000" cy="4343400"/>
          </a:xfrm>
          <a:prstGeom prst="triangle">
            <a:avLst/>
          </a:prstGeom>
          <a:solidFill>
            <a:schemeClr val="bg1">
              <a:lumMod val="65000"/>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362200" y="4419600"/>
            <a:ext cx="1676400" cy="990600"/>
          </a:xfrm>
          <a:prstGeom prst="rect">
            <a:avLst/>
          </a:prstGeom>
          <a:solidFill>
            <a:srgbClr val="0070C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114800" y="4419600"/>
            <a:ext cx="1447800" cy="990600"/>
          </a:xfrm>
          <a:prstGeom prst="rect">
            <a:avLst/>
          </a:prstGeom>
          <a:solidFill>
            <a:srgbClr val="0070C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638800" y="4419600"/>
            <a:ext cx="990600" cy="990600"/>
          </a:xfrm>
          <a:prstGeom prst="rect">
            <a:avLst/>
          </a:prstGeom>
          <a:solidFill>
            <a:srgbClr val="0070C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048000" y="3352800"/>
            <a:ext cx="914400" cy="990600"/>
          </a:xfrm>
          <a:prstGeom prst="rect">
            <a:avLst/>
          </a:prstGeom>
          <a:solidFill>
            <a:srgbClr val="0070C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038600" y="3352800"/>
            <a:ext cx="1066800" cy="990600"/>
          </a:xfrm>
          <a:prstGeom prst="rect">
            <a:avLst/>
          </a:prstGeom>
          <a:solidFill>
            <a:srgbClr val="0070C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181600" y="3352800"/>
            <a:ext cx="762000" cy="990600"/>
          </a:xfrm>
          <a:prstGeom prst="rect">
            <a:avLst/>
          </a:prstGeom>
          <a:solidFill>
            <a:srgbClr val="0070C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429000" y="2781300"/>
            <a:ext cx="533400" cy="49530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038600" y="2781300"/>
            <a:ext cx="533400" cy="49530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257800" y="2781300"/>
            <a:ext cx="304800" cy="49530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648200" y="2781300"/>
            <a:ext cx="533400" cy="49530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733800" y="2247900"/>
            <a:ext cx="533400" cy="49530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305300" y="2247900"/>
            <a:ext cx="266700" cy="49530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953000" y="2247900"/>
            <a:ext cx="304800" cy="49530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610100" y="2247900"/>
            <a:ext cx="304800" cy="49530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000500" y="1962150"/>
            <a:ext cx="266700" cy="24765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648200" y="1962150"/>
            <a:ext cx="304800" cy="24765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305300" y="1962150"/>
            <a:ext cx="304800" cy="24765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152900" y="1676400"/>
            <a:ext cx="266700" cy="24765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457700" y="1676400"/>
            <a:ext cx="381000" cy="24765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4362450" y="1381125"/>
            <a:ext cx="266700" cy="247650"/>
          </a:xfrm>
          <a:prstGeom prst="rect">
            <a:avLst/>
          </a:prstGeom>
          <a:solidFill>
            <a:srgbClr val="009242">
              <a:alpha val="25000"/>
            </a:srgb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p:nvPr/>
        </p:nvCxnSpPr>
        <p:spPr>
          <a:xfrm flipV="1">
            <a:off x="1389661" y="1143000"/>
            <a:ext cx="0" cy="434340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9135" y="1143000"/>
            <a:ext cx="992579" cy="646331"/>
          </a:xfrm>
          <a:prstGeom prst="rect">
            <a:avLst/>
          </a:prstGeom>
          <a:noFill/>
        </p:spPr>
        <p:txBody>
          <a:bodyPr wrap="none" rtlCol="0">
            <a:spAutoFit/>
          </a:bodyPr>
          <a:lstStyle/>
          <a:p>
            <a:pPr algn="ctr"/>
            <a:r>
              <a:rPr lang="en-US" b="1" dirty="0" smtClean="0">
                <a:latin typeface="Arial" panose="020B0604020202020204" pitchFamily="34" charset="0"/>
                <a:cs typeface="Arial" panose="020B0604020202020204" pitchFamily="34" charset="0"/>
              </a:rPr>
              <a:t>High</a:t>
            </a:r>
          </a:p>
          <a:p>
            <a:pPr algn="ctr"/>
            <a:r>
              <a:rPr lang="en-US" b="1" dirty="0" smtClean="0">
                <a:latin typeface="Arial" panose="020B0604020202020204" pitchFamily="34" charset="0"/>
                <a:cs typeface="Arial" panose="020B0604020202020204" pitchFamily="34" charset="0"/>
              </a:rPr>
              <a:t>Priority</a:t>
            </a:r>
            <a:endParaRPr lang="en-US" b="1" dirty="0">
              <a:latin typeface="Arial" panose="020B0604020202020204" pitchFamily="34" charset="0"/>
              <a:cs typeface="Arial" panose="020B0604020202020204" pitchFamily="34" charset="0"/>
            </a:endParaRPr>
          </a:p>
        </p:txBody>
      </p:sp>
      <p:sp>
        <p:nvSpPr>
          <p:cNvPr id="28" name="TextBox 27"/>
          <p:cNvSpPr txBox="1"/>
          <p:nvPr/>
        </p:nvSpPr>
        <p:spPr>
          <a:xfrm>
            <a:off x="229134" y="4840069"/>
            <a:ext cx="992579" cy="646331"/>
          </a:xfrm>
          <a:prstGeom prst="rect">
            <a:avLst/>
          </a:prstGeom>
          <a:noFill/>
        </p:spPr>
        <p:txBody>
          <a:bodyPr wrap="none" rtlCol="0">
            <a:spAutoFit/>
          </a:bodyPr>
          <a:lstStyle/>
          <a:p>
            <a:pPr algn="ctr"/>
            <a:r>
              <a:rPr lang="en-US" b="1" dirty="0" smtClean="0">
                <a:latin typeface="Arial" panose="020B0604020202020204" pitchFamily="34" charset="0"/>
                <a:cs typeface="Arial" panose="020B0604020202020204" pitchFamily="34" charset="0"/>
              </a:rPr>
              <a:t>Low</a:t>
            </a:r>
          </a:p>
          <a:p>
            <a:pPr algn="ctr"/>
            <a:r>
              <a:rPr lang="en-US" b="1" dirty="0" smtClean="0">
                <a:latin typeface="Arial" panose="020B0604020202020204" pitchFamily="34" charset="0"/>
                <a:cs typeface="Arial" panose="020B0604020202020204" pitchFamily="34" charset="0"/>
              </a:rPr>
              <a:t>Priority</a:t>
            </a:r>
            <a:endParaRPr lang="en-US" b="1" dirty="0">
              <a:latin typeface="Arial" panose="020B0604020202020204" pitchFamily="34" charset="0"/>
              <a:cs typeface="Arial" panose="020B0604020202020204" pitchFamily="34" charset="0"/>
            </a:endParaRPr>
          </a:p>
        </p:txBody>
      </p:sp>
      <p:sp>
        <p:nvSpPr>
          <p:cNvPr id="29" name="TextBox 28"/>
          <p:cNvSpPr txBox="1"/>
          <p:nvPr/>
        </p:nvSpPr>
        <p:spPr>
          <a:xfrm>
            <a:off x="6819900" y="1676400"/>
            <a:ext cx="1447800" cy="646331"/>
          </a:xfrm>
          <a:prstGeom prst="rect">
            <a:avLst/>
          </a:prstGeom>
          <a:noFill/>
        </p:spPr>
        <p:txBody>
          <a:bodyPr wrap="square" rtlCol="0">
            <a:spAutoFit/>
          </a:bodyPr>
          <a:lstStyle/>
          <a:p>
            <a:r>
              <a:rPr lang="en-US" dirty="0" smtClean="0"/>
              <a:t>Modeled in greater detail</a:t>
            </a:r>
            <a:endParaRPr lang="en-US" dirty="0"/>
          </a:p>
        </p:txBody>
      </p:sp>
      <p:sp>
        <p:nvSpPr>
          <p:cNvPr id="30" name="Left Arrow 29"/>
          <p:cNvSpPr/>
          <p:nvPr/>
        </p:nvSpPr>
        <p:spPr>
          <a:xfrm>
            <a:off x="5638800" y="1924050"/>
            <a:ext cx="1181100" cy="1619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696200" y="3620869"/>
            <a:ext cx="1447800" cy="646331"/>
          </a:xfrm>
          <a:prstGeom prst="rect">
            <a:avLst/>
          </a:prstGeom>
          <a:noFill/>
        </p:spPr>
        <p:txBody>
          <a:bodyPr wrap="square" rtlCol="0">
            <a:spAutoFit/>
          </a:bodyPr>
          <a:lstStyle/>
          <a:p>
            <a:r>
              <a:rPr lang="en-US" dirty="0" smtClean="0"/>
              <a:t>Modeled in lesser detail</a:t>
            </a:r>
            <a:endParaRPr lang="en-US" dirty="0"/>
          </a:p>
        </p:txBody>
      </p:sp>
      <p:sp>
        <p:nvSpPr>
          <p:cNvPr id="32" name="Left Arrow 31"/>
          <p:cNvSpPr/>
          <p:nvPr/>
        </p:nvSpPr>
        <p:spPr>
          <a:xfrm>
            <a:off x="6515100" y="3868519"/>
            <a:ext cx="1181100" cy="1619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9484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Some additional useful terms</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17</a:t>
            </a:fld>
            <a:endParaRPr lang="en-US" dirty="0"/>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67" y="1066801"/>
            <a:ext cx="2076740" cy="1981200"/>
          </a:xfrm>
          <a:prstGeom prst="rect">
            <a:avLst/>
          </a:prstGeom>
        </p:spPr>
      </p:pic>
      <p:sp>
        <p:nvSpPr>
          <p:cNvPr id="29" name="TextBox 28"/>
          <p:cNvSpPr txBox="1"/>
          <p:nvPr/>
        </p:nvSpPr>
        <p:spPr>
          <a:xfrm>
            <a:off x="760766" y="1321674"/>
            <a:ext cx="1680218" cy="1077218"/>
          </a:xfrm>
          <a:prstGeom prst="rect">
            <a:avLst/>
          </a:prstGeom>
          <a:noFill/>
        </p:spPr>
        <p:txBody>
          <a:bodyPr wrap="square" rtlCol="0">
            <a:spAutoFit/>
          </a:bodyPr>
          <a:lstStyle/>
          <a:p>
            <a:pPr>
              <a:buClr>
                <a:schemeClr val="tx1">
                  <a:lumMod val="65000"/>
                  <a:lumOff val="35000"/>
                </a:schemeClr>
              </a:buClr>
            </a:pPr>
            <a:r>
              <a:rPr lang="en-US" sz="1600" b="1" u="sng" dirty="0" smtClean="0">
                <a:latin typeface="SketchFlow Print" panose="02000000000000000000" pitchFamily="2" charset="0"/>
              </a:rPr>
              <a:t>Theme</a:t>
            </a:r>
          </a:p>
          <a:p>
            <a:pPr>
              <a:buClr>
                <a:schemeClr val="tx1">
                  <a:lumMod val="65000"/>
                  <a:lumOff val="35000"/>
                </a:schemeClr>
              </a:buClr>
            </a:pPr>
            <a:r>
              <a:rPr lang="en-US" sz="1600" b="1" dirty="0" smtClean="0">
                <a:latin typeface="SketchFlow Print" panose="02000000000000000000" pitchFamily="2" charset="0"/>
              </a:rPr>
              <a:t>A collection of related user stories</a:t>
            </a:r>
            <a:endParaRPr lang="en-US" sz="1600" b="1" dirty="0">
              <a:latin typeface="SketchFlow Print" panose="02000000000000000000" pitchFamily="2" charset="0"/>
            </a:endParaRP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967" y="3962400"/>
            <a:ext cx="2076740" cy="1981200"/>
          </a:xfrm>
          <a:prstGeom prst="rect">
            <a:avLst/>
          </a:prstGeom>
        </p:spPr>
      </p:pic>
      <p:sp>
        <p:nvSpPr>
          <p:cNvPr id="31" name="TextBox 30"/>
          <p:cNvSpPr txBox="1"/>
          <p:nvPr/>
        </p:nvSpPr>
        <p:spPr>
          <a:xfrm>
            <a:off x="913166" y="4217273"/>
            <a:ext cx="1680218" cy="954107"/>
          </a:xfrm>
          <a:prstGeom prst="rect">
            <a:avLst/>
          </a:prstGeom>
          <a:noFill/>
        </p:spPr>
        <p:txBody>
          <a:bodyPr wrap="square" rtlCol="0">
            <a:spAutoFit/>
          </a:bodyPr>
          <a:lstStyle/>
          <a:p>
            <a:pPr>
              <a:lnSpc>
                <a:spcPct val="150000"/>
              </a:lnSpc>
              <a:buClr>
                <a:schemeClr val="tx1">
                  <a:lumMod val="65000"/>
                  <a:lumOff val="35000"/>
                </a:schemeClr>
              </a:buClr>
            </a:pPr>
            <a:r>
              <a:rPr lang="en-US" sz="1600" b="1" u="sng" dirty="0" smtClean="0">
                <a:latin typeface="SketchFlow Print" panose="02000000000000000000" pitchFamily="2" charset="0"/>
              </a:rPr>
              <a:t>Epic</a:t>
            </a:r>
          </a:p>
          <a:p>
            <a:pPr>
              <a:buClr>
                <a:schemeClr val="tx1">
                  <a:lumMod val="65000"/>
                  <a:lumOff val="35000"/>
                </a:schemeClr>
              </a:buClr>
            </a:pPr>
            <a:r>
              <a:rPr lang="en-US" sz="1600" b="1" dirty="0" smtClean="0">
                <a:latin typeface="SketchFlow Print" panose="02000000000000000000" pitchFamily="2" charset="0"/>
              </a:rPr>
              <a:t>A large user story</a:t>
            </a:r>
            <a:endParaRPr lang="en-US" sz="1600" b="1" dirty="0">
              <a:latin typeface="SketchFlow Print" panose="02000000000000000000" pitchFamily="2" charset="0"/>
            </a:endParaRPr>
          </a:p>
        </p:txBody>
      </p:sp>
      <p:sp>
        <p:nvSpPr>
          <p:cNvPr id="5" name="Rectangle 4"/>
          <p:cNvSpPr/>
          <p:nvPr/>
        </p:nvSpPr>
        <p:spPr>
          <a:xfrm>
            <a:off x="3962400" y="4323547"/>
            <a:ext cx="4114800" cy="477053"/>
          </a:xfrm>
          <a:prstGeom prst="rect">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191000" y="3846494"/>
            <a:ext cx="3657600" cy="477053"/>
          </a:xfrm>
          <a:prstGeom prst="rect">
            <a:avLst/>
          </a:prstGeom>
          <a:solidFill>
            <a:srgbClr val="0707A7">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4419600" y="3372546"/>
            <a:ext cx="762000" cy="477053"/>
          </a:xfrm>
          <a:prstGeom prst="rect">
            <a:avLst/>
          </a:prstGeom>
          <a:solidFill>
            <a:srgbClr val="009242">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4648200" y="2896296"/>
            <a:ext cx="2743200" cy="477053"/>
          </a:xfrm>
          <a:prstGeom prst="rect">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4953000" y="2420046"/>
            <a:ext cx="2133600" cy="477053"/>
          </a:xfrm>
          <a:prstGeom prst="rect">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5181600" y="1943796"/>
            <a:ext cx="1676400" cy="477053"/>
          </a:xfrm>
          <a:prstGeom prst="rect">
            <a:avLst/>
          </a:prstGeom>
          <a:solidFill>
            <a:srgbClr val="0707A7">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5486400" y="1467546"/>
            <a:ext cx="1066800" cy="477053"/>
          </a:xfrm>
          <a:prstGeom prst="rect">
            <a:avLst/>
          </a:prstGeom>
          <a:solidFill>
            <a:srgbClr val="009242">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Arrow Connector 38"/>
          <p:cNvCxnSpPr>
            <a:stCxn id="30" idx="3"/>
            <a:endCxn id="5" idx="1"/>
          </p:cNvCxnSpPr>
          <p:nvPr/>
        </p:nvCxnSpPr>
        <p:spPr>
          <a:xfrm flipV="1">
            <a:off x="2913707" y="4562074"/>
            <a:ext cx="1048693" cy="39092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181600" y="3373349"/>
            <a:ext cx="762000" cy="477053"/>
          </a:xfrm>
          <a:prstGeom prst="rect">
            <a:avLst/>
          </a:prstGeom>
          <a:solidFill>
            <a:srgbClr val="009242">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5943600" y="3373349"/>
            <a:ext cx="381000" cy="477053"/>
          </a:xfrm>
          <a:prstGeom prst="rect">
            <a:avLst/>
          </a:prstGeom>
          <a:solidFill>
            <a:srgbClr val="009242">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6324600" y="3373349"/>
            <a:ext cx="381000" cy="477053"/>
          </a:xfrm>
          <a:prstGeom prst="rect">
            <a:avLst/>
          </a:prstGeom>
          <a:solidFill>
            <a:srgbClr val="009242">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705600" y="3375249"/>
            <a:ext cx="533400" cy="477053"/>
          </a:xfrm>
          <a:prstGeom prst="rect">
            <a:avLst/>
          </a:prstGeom>
          <a:solidFill>
            <a:srgbClr val="009242">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7239000" y="3375249"/>
            <a:ext cx="381000" cy="477053"/>
          </a:xfrm>
          <a:prstGeom prst="rect">
            <a:avLst/>
          </a:prstGeom>
          <a:solidFill>
            <a:srgbClr val="009242">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p:cNvCxnSpPr>
            <a:stCxn id="28" idx="3"/>
            <a:endCxn id="33" idx="1"/>
          </p:cNvCxnSpPr>
          <p:nvPr/>
        </p:nvCxnSpPr>
        <p:spPr>
          <a:xfrm>
            <a:off x="2761307" y="2057401"/>
            <a:ext cx="1658293" cy="1553672"/>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805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810000"/>
            <a:ext cx="3429000" cy="2261650"/>
          </a:xfrm>
          <a:prstGeom prst="rect">
            <a:avLst/>
          </a:prstGeom>
          <a:effectLst>
            <a:outerShdw blurRad="177800" dist="38100" dir="8100000" sx="101000" sy="101000" algn="tr" rotWithShape="0">
              <a:prstClr val="black">
                <a:alpha val="40000"/>
              </a:prstClr>
            </a:outerShdw>
          </a:effectLst>
        </p:spPr>
      </p:pic>
      <p:sp>
        <p:nvSpPr>
          <p:cNvPr id="16" name="Content Placeholder 1"/>
          <p:cNvSpPr txBox="1">
            <a:spLocks/>
          </p:cNvSpPr>
          <p:nvPr/>
        </p:nvSpPr>
        <p:spPr>
          <a:xfrm>
            <a:off x="4724400" y="3962400"/>
            <a:ext cx="3175615" cy="1939939"/>
          </a:xfrm>
          <a:prstGeom prst="rect">
            <a:avLst/>
          </a:prstGeom>
        </p:spPr>
        <p:txBody>
          <a:bodyPr vert="horz" lIns="91440" tIns="45720" rIns="91440" bIns="45720" rtlCol="0" anchor="t" anchorCtr="0">
            <a:normAutofit fontScale="925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VP of Marketing, I can select which type of campaigns (direct mail, TV, email, radio, etc.) to include when reviewing the performance of past …</a:t>
            </a:r>
            <a:endParaRPr lang="en-US" sz="1600" b="1" dirty="0">
              <a:latin typeface="SketchFlow Print" panose="02000000000000000000" pitchFamily="2" charset="0"/>
            </a:endParaRPr>
          </a:p>
        </p:txBody>
      </p:sp>
      <p:sp>
        <p:nvSpPr>
          <p:cNvPr id="4" name="Title 1"/>
          <p:cNvSpPr>
            <a:spLocks noGrp="1"/>
          </p:cNvSpPr>
          <p:nvPr>
            <p:ph type="title"/>
          </p:nvPr>
        </p:nvSpPr>
        <p:spPr>
          <a:xfrm>
            <a:off x="762000" y="483095"/>
            <a:ext cx="7543800" cy="659905"/>
          </a:xfrm>
        </p:spPr>
        <p:txBody>
          <a:bodyPr anchor="t">
            <a:normAutofit/>
          </a:bodyPr>
          <a:lstStyle/>
          <a:p>
            <a:r>
              <a:rPr lang="en-US" sz="3600" dirty="0" smtClean="0"/>
              <a:t>An example</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18</a:t>
            </a:fld>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62" y="2733674"/>
            <a:ext cx="3224838" cy="1838325"/>
          </a:xfrm>
          <a:prstGeom prst="rect">
            <a:avLst/>
          </a:prstGeom>
          <a:effectLst>
            <a:outerShdw blurRad="177800" dist="38100" dir="8100000" sx="101000" sy="101000" algn="tr" rotWithShape="0">
              <a:prstClr val="black">
                <a:alpha val="40000"/>
              </a:prstClr>
            </a:outerShdw>
          </a:effectLst>
        </p:spPr>
      </p:pic>
      <p:sp>
        <p:nvSpPr>
          <p:cNvPr id="13" name="Content Placeholder 1"/>
          <p:cNvSpPr>
            <a:spLocks noGrp="1"/>
          </p:cNvSpPr>
          <p:nvPr>
            <p:ph idx="1"/>
          </p:nvPr>
        </p:nvSpPr>
        <p:spPr>
          <a:xfrm>
            <a:off x="685800" y="2887131"/>
            <a:ext cx="3048000" cy="1601702"/>
          </a:xfrm>
        </p:spPr>
        <p:txBody>
          <a:bodyPr anchor="t">
            <a:noAutofit/>
          </a:bodyPr>
          <a:lstStyle/>
          <a:p>
            <a:pPr marL="0" indent="0">
              <a:lnSpc>
                <a:spcPct val="150000"/>
              </a:lnSpc>
              <a:buNone/>
            </a:pPr>
            <a:r>
              <a:rPr lang="en-US" sz="1200" b="1" dirty="0" smtClean="0">
                <a:latin typeface="SketchFlow Print" panose="02000000000000000000" pitchFamily="2" charset="0"/>
              </a:rPr>
              <a:t>As a VP of Marketing, I want to review the performance of historical promotional </a:t>
            </a:r>
            <a:r>
              <a:rPr lang="en-US" sz="1400" b="1" dirty="0" smtClean="0">
                <a:latin typeface="SketchFlow Print" panose="02000000000000000000" pitchFamily="2" charset="0"/>
              </a:rPr>
              <a:t>campaigns</a:t>
            </a:r>
            <a:r>
              <a:rPr lang="en-US" sz="1200" b="1" dirty="0" smtClean="0">
                <a:latin typeface="SketchFlow Print" panose="02000000000000000000" pitchFamily="2" charset="0"/>
              </a:rPr>
              <a:t> so that I can identify and repeat profitable ones.</a:t>
            </a:r>
            <a:endParaRPr lang="en-US" sz="1200" b="1" dirty="0">
              <a:latin typeface="SketchFlow Print" panose="02000000000000000000" pitchFamily="2"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219200"/>
            <a:ext cx="3429000" cy="2286000"/>
          </a:xfrm>
          <a:prstGeom prst="rect">
            <a:avLst/>
          </a:prstGeom>
          <a:effectLst>
            <a:outerShdw blurRad="177800" dist="38100" dir="8100000" sx="101000" sy="101000" algn="tr" rotWithShape="0">
              <a:prstClr val="black">
                <a:alpha val="40000"/>
              </a:prstClr>
            </a:outerShdw>
          </a:effectLst>
        </p:spPr>
      </p:pic>
      <p:sp>
        <p:nvSpPr>
          <p:cNvPr id="20" name="Content Placeholder 1"/>
          <p:cNvSpPr txBox="1">
            <a:spLocks/>
          </p:cNvSpPr>
          <p:nvPr/>
        </p:nvSpPr>
        <p:spPr>
          <a:xfrm>
            <a:off x="4572000" y="1379622"/>
            <a:ext cx="3175615" cy="2049377"/>
          </a:xfrm>
          <a:prstGeom prst="rect">
            <a:avLst/>
          </a:prstGeom>
        </p:spPr>
        <p:txBody>
          <a:bodyPr vert="horz" lIns="91440" tIns="45720" rIns="91440" bIns="45720" rtlCol="0" anchor="t" anchorCtr="0">
            <a:normAutofit fontScale="925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VP of Marketing, I want to select the timeframe to use when reviewing the performance of past promotional campaigns, so that…</a:t>
            </a:r>
            <a:endParaRPr lang="en-US" sz="1600" b="1" dirty="0">
              <a:latin typeface="SketchFlow Print" panose="02000000000000000000" pitchFamily="2" charset="0"/>
            </a:endParaRPr>
          </a:p>
        </p:txBody>
      </p:sp>
      <p:cxnSp>
        <p:nvCxnSpPr>
          <p:cNvPr id="3" name="Straight Arrow Connector 2"/>
          <p:cNvCxnSpPr>
            <a:stCxn id="12" idx="3"/>
            <a:endCxn id="19" idx="1"/>
          </p:cNvCxnSpPr>
          <p:nvPr/>
        </p:nvCxnSpPr>
        <p:spPr>
          <a:xfrm flipV="1">
            <a:off x="3810000" y="2362200"/>
            <a:ext cx="609600" cy="129063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a:endCxn id="15" idx="1"/>
          </p:cNvCxnSpPr>
          <p:nvPr/>
        </p:nvCxnSpPr>
        <p:spPr>
          <a:xfrm>
            <a:off x="3810000" y="3652837"/>
            <a:ext cx="762000" cy="128798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Pentagon 20"/>
          <p:cNvSpPr/>
          <p:nvPr/>
        </p:nvSpPr>
        <p:spPr>
          <a:xfrm rot="20485244">
            <a:off x="685800" y="4579145"/>
            <a:ext cx="2514600" cy="477831"/>
          </a:xfrm>
          <a:prstGeom prst="homePlate">
            <a:avLst/>
          </a:prstGeom>
          <a:solidFill>
            <a:srgbClr val="FFFF00">
              <a:alpha val="40000"/>
            </a:srgbClr>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latin typeface="SketchFlow Print" panose="02000000000000000000" pitchFamily="2" charset="0"/>
              </a:rPr>
              <a:t>Clearly an epic</a:t>
            </a:r>
            <a:endParaRPr lang="en-US" b="1" dirty="0">
              <a:solidFill>
                <a:schemeClr val="tx2"/>
              </a:solidFill>
              <a:latin typeface="SketchFlow Print" panose="02000000000000000000" pitchFamily="2" charset="0"/>
            </a:endParaRPr>
          </a:p>
        </p:txBody>
      </p:sp>
      <p:sp>
        <p:nvSpPr>
          <p:cNvPr id="23" name="Pentagon 22"/>
          <p:cNvSpPr/>
          <p:nvPr/>
        </p:nvSpPr>
        <p:spPr>
          <a:xfrm>
            <a:off x="4713803" y="3359945"/>
            <a:ext cx="2514600" cy="477831"/>
          </a:xfrm>
          <a:prstGeom prst="homePlate">
            <a:avLst/>
          </a:prstGeom>
          <a:solidFill>
            <a:srgbClr val="FFFF00">
              <a:alpha val="40000"/>
            </a:srgbClr>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latin typeface="SketchFlow Print" panose="02000000000000000000" pitchFamily="2" charset="0"/>
              </a:rPr>
              <a:t>Epics???</a:t>
            </a:r>
            <a:endParaRPr lang="en-US" b="1" dirty="0">
              <a:solidFill>
                <a:schemeClr val="tx2"/>
              </a:solidFill>
              <a:latin typeface="SketchFlow Print" panose="02000000000000000000" pitchFamily="2" charset="0"/>
            </a:endParaRPr>
          </a:p>
        </p:txBody>
      </p:sp>
    </p:spTree>
    <p:extLst>
      <p:ext uri="{BB962C8B-B14F-4D97-AF65-F5344CB8AC3E}">
        <p14:creationId xmlns:p14="http://schemas.microsoft.com/office/powerpoint/2010/main" val="1735538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19</a:t>
            </a:fld>
            <a:endParaRPr lang="en-US" dirty="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533400"/>
            <a:ext cx="3048001" cy="1752601"/>
          </a:xfrm>
          <a:prstGeom prst="rect">
            <a:avLst/>
          </a:prstGeom>
          <a:effectLst>
            <a:outerShdw blurRad="177800" dist="38100" dir="8100000" sx="101000" sy="101000" algn="tr" rotWithShape="0">
              <a:prstClr val="black">
                <a:alpha val="40000"/>
              </a:prstClr>
            </a:outerShdw>
          </a:effectLst>
        </p:spPr>
      </p:pic>
      <p:sp>
        <p:nvSpPr>
          <p:cNvPr id="20" name="Content Placeholder 1"/>
          <p:cNvSpPr txBox="1">
            <a:spLocks/>
          </p:cNvSpPr>
          <p:nvPr/>
        </p:nvSpPr>
        <p:spPr>
          <a:xfrm>
            <a:off x="1524001" y="693823"/>
            <a:ext cx="2895600" cy="1592178"/>
          </a:xfrm>
          <a:prstGeom prst="rect">
            <a:avLst/>
          </a:prstGeom>
        </p:spPr>
        <p:txBody>
          <a:bodyPr vert="horz" lIns="91440" tIns="45720" rIns="91440" bIns="45720" rtlCol="0" anchor="t" anchorCtr="0">
            <a:normAutofit fontScale="925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VP of Marketing, I want to see information on </a:t>
            </a:r>
            <a:r>
              <a:rPr lang="en-US" sz="1600" b="1" dirty="0" smtClean="0">
                <a:solidFill>
                  <a:schemeClr val="accent1"/>
                </a:solidFill>
                <a:latin typeface="SketchFlow Print" panose="02000000000000000000" pitchFamily="2" charset="0"/>
              </a:rPr>
              <a:t>direct mailings</a:t>
            </a:r>
            <a:r>
              <a:rPr lang="en-US" sz="1600" b="1" dirty="0" smtClean="0">
                <a:latin typeface="SketchFlow Print" panose="02000000000000000000" pitchFamily="2" charset="0"/>
              </a:rPr>
              <a:t> when reviewing historical campaigns.</a:t>
            </a:r>
            <a:endParaRPr lang="en-US" sz="1600" b="1" dirty="0">
              <a:latin typeface="SketchFlow Print" panose="02000000000000000000" pitchFamily="2" charset="0"/>
            </a:endParaRPr>
          </a:p>
        </p:txBody>
      </p:sp>
      <p:cxnSp>
        <p:nvCxnSpPr>
          <p:cNvPr id="3" name="Straight Arrow Connector 2"/>
          <p:cNvCxnSpPr/>
          <p:nvPr/>
        </p:nvCxnSpPr>
        <p:spPr>
          <a:xfrm flipV="1">
            <a:off x="762000" y="2286001"/>
            <a:ext cx="609600" cy="248051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29" idx="1"/>
          </p:cNvCxnSpPr>
          <p:nvPr/>
        </p:nvCxnSpPr>
        <p:spPr>
          <a:xfrm flipV="1">
            <a:off x="762000" y="4686300"/>
            <a:ext cx="3962399" cy="8021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9" y="1981199"/>
            <a:ext cx="3048001" cy="1752601"/>
          </a:xfrm>
          <a:prstGeom prst="rect">
            <a:avLst/>
          </a:prstGeom>
          <a:effectLst>
            <a:outerShdw blurRad="177800" dist="38100" dir="8100000" sx="101000" sy="101000" algn="tr" rotWithShape="0">
              <a:prstClr val="black">
                <a:alpha val="40000"/>
              </a:prstClr>
            </a:outerShdw>
          </a:effectLst>
        </p:spPr>
      </p:pic>
      <p:sp>
        <p:nvSpPr>
          <p:cNvPr id="25" name="Content Placeholder 1"/>
          <p:cNvSpPr txBox="1">
            <a:spLocks/>
          </p:cNvSpPr>
          <p:nvPr/>
        </p:nvSpPr>
        <p:spPr>
          <a:xfrm>
            <a:off x="3200400" y="2141622"/>
            <a:ext cx="2895600" cy="1592178"/>
          </a:xfrm>
          <a:prstGeom prst="rect">
            <a:avLst/>
          </a:prstGeom>
        </p:spPr>
        <p:txBody>
          <a:bodyPr vert="horz" lIns="91440" tIns="45720" rIns="91440" bIns="45720" rtlCol="0" anchor="t"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VP of Marketing, I want to see information on </a:t>
            </a:r>
            <a:r>
              <a:rPr lang="en-US" sz="1600" b="1" dirty="0" smtClean="0">
                <a:solidFill>
                  <a:schemeClr val="accent1"/>
                </a:solidFill>
                <a:latin typeface="SketchFlow Print" panose="02000000000000000000" pitchFamily="2" charset="0"/>
              </a:rPr>
              <a:t>TV ads </a:t>
            </a:r>
            <a:r>
              <a:rPr lang="en-US" sz="1600" b="1" dirty="0" smtClean="0">
                <a:latin typeface="SketchFlow Print" panose="02000000000000000000" pitchFamily="2" charset="0"/>
              </a:rPr>
              <a:t>when reviewing historical campaigns.</a:t>
            </a:r>
            <a:endParaRPr lang="en-US" sz="1600" b="1" dirty="0">
              <a:latin typeface="SketchFlow Print" panose="02000000000000000000" pitchFamily="2" charset="0"/>
            </a:endParaRPr>
          </a:p>
        </p:txBody>
      </p:sp>
      <p:cxnSp>
        <p:nvCxnSpPr>
          <p:cNvPr id="26" name="Straight Arrow Connector 25"/>
          <p:cNvCxnSpPr/>
          <p:nvPr/>
        </p:nvCxnSpPr>
        <p:spPr>
          <a:xfrm flipV="1">
            <a:off x="762000" y="3733800"/>
            <a:ext cx="2285999" cy="103271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399" y="3809999"/>
            <a:ext cx="3048001" cy="1752601"/>
          </a:xfrm>
          <a:prstGeom prst="rect">
            <a:avLst/>
          </a:prstGeom>
          <a:effectLst>
            <a:outerShdw blurRad="177800" dist="38100" dir="8100000" sx="101000" sy="101000" algn="tr" rotWithShape="0">
              <a:prstClr val="black">
                <a:alpha val="40000"/>
              </a:prstClr>
            </a:outerShdw>
          </a:effectLst>
        </p:spPr>
      </p:pic>
      <p:sp>
        <p:nvSpPr>
          <p:cNvPr id="30" name="Content Placeholder 1"/>
          <p:cNvSpPr txBox="1">
            <a:spLocks/>
          </p:cNvSpPr>
          <p:nvPr/>
        </p:nvSpPr>
        <p:spPr>
          <a:xfrm>
            <a:off x="4876800" y="3970422"/>
            <a:ext cx="2895600" cy="1592178"/>
          </a:xfrm>
          <a:prstGeom prst="rect">
            <a:avLst/>
          </a:prstGeom>
        </p:spPr>
        <p:txBody>
          <a:bodyPr vert="horz" lIns="91440" tIns="45720" rIns="91440" bIns="45720" rtlCol="0" anchor="t" anchorCtr="0">
            <a:normAutofit fontScale="925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VP of Marketing, I want to see information on </a:t>
            </a:r>
            <a:r>
              <a:rPr lang="en-US" sz="1600" b="1" dirty="0" smtClean="0">
                <a:solidFill>
                  <a:schemeClr val="accent1"/>
                </a:solidFill>
                <a:latin typeface="SketchFlow Print" panose="02000000000000000000" pitchFamily="2" charset="0"/>
              </a:rPr>
              <a:t>email ads </a:t>
            </a:r>
            <a:r>
              <a:rPr lang="en-US" sz="1600" b="1" dirty="0" smtClean="0">
                <a:latin typeface="SketchFlow Print" panose="02000000000000000000" pitchFamily="2" charset="0"/>
              </a:rPr>
              <a:t>when reviewing historical campaigns.</a:t>
            </a:r>
            <a:endParaRPr lang="en-US" sz="1600" b="1" dirty="0">
              <a:latin typeface="SketchFlow Print" panose="02000000000000000000" pitchFamily="2" charset="0"/>
            </a:endParaRPr>
          </a:p>
        </p:txBody>
      </p:sp>
    </p:spTree>
    <p:extLst>
      <p:ext uri="{BB962C8B-B14F-4D97-AF65-F5344CB8AC3E}">
        <p14:creationId xmlns:p14="http://schemas.microsoft.com/office/powerpoint/2010/main" val="2624197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What problem do stories address?</a:t>
            </a:r>
            <a:endParaRPr lang="en-US" sz="3600" dirty="0"/>
          </a:p>
        </p:txBody>
      </p:sp>
      <p:sp>
        <p:nvSpPr>
          <p:cNvPr id="2" name="Content Placeholder 1"/>
          <p:cNvSpPr>
            <a:spLocks noGrp="1"/>
          </p:cNvSpPr>
          <p:nvPr>
            <p:ph idx="1"/>
          </p:nvPr>
        </p:nvSpPr>
        <p:spPr>
          <a:xfrm>
            <a:off x="762000" y="1219200"/>
            <a:ext cx="7543800" cy="4876800"/>
          </a:xfrm>
        </p:spPr>
        <p:txBody>
          <a:bodyPr anchor="t"/>
          <a:lstStyle/>
          <a:p>
            <a:pPr>
              <a:lnSpc>
                <a:spcPct val="150000"/>
              </a:lnSpc>
            </a:pPr>
            <a:r>
              <a:rPr lang="en-US" dirty="0" smtClean="0">
                <a:latin typeface="Arial" panose="020B0604020202020204" pitchFamily="34" charset="0"/>
                <a:cs typeface="Arial" panose="020B0604020202020204" pitchFamily="34" charset="0"/>
              </a:rPr>
              <a:t>Software requirements is a communication problem</a:t>
            </a:r>
          </a:p>
          <a:p>
            <a:pPr>
              <a:lnSpc>
                <a:spcPct val="150000"/>
              </a:lnSpc>
            </a:pPr>
            <a:r>
              <a:rPr lang="en-US" dirty="0" smtClean="0">
                <a:latin typeface="Arial" panose="020B0604020202020204" pitchFamily="34" charset="0"/>
                <a:cs typeface="Arial" panose="020B0604020202020204" pitchFamily="34" charset="0"/>
              </a:rPr>
              <a:t>Those who want the software must communicate with those who will build it</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a:t>
            </a:fld>
            <a:endParaRPr lang="en-US" dirty="0"/>
          </a:p>
        </p:txBody>
      </p:sp>
    </p:spTree>
    <p:extLst>
      <p:ext uri="{BB962C8B-B14F-4D97-AF65-F5344CB8AC3E}">
        <p14:creationId xmlns:p14="http://schemas.microsoft.com/office/powerpoint/2010/main" val="2143319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20</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7872">
            <a:off x="1313811" y="1645014"/>
            <a:ext cx="6397881" cy="3366770"/>
          </a:xfrm>
          <a:prstGeom prst="rect">
            <a:avLst/>
          </a:prstGeom>
          <a:effectLst>
            <a:outerShdw blurRad="177800" dist="38100" dir="8100000" sx="101000" sy="101000" algn="tr" rotWithShape="0">
              <a:prstClr val="black">
                <a:alpha val="40000"/>
              </a:prstClr>
            </a:outerShdw>
          </a:effectLst>
        </p:spPr>
      </p:pic>
      <p:sp>
        <p:nvSpPr>
          <p:cNvPr id="12" name="Content Placeholder 1"/>
          <p:cNvSpPr>
            <a:spLocks noGrp="1"/>
          </p:cNvSpPr>
          <p:nvPr>
            <p:ph idx="1"/>
          </p:nvPr>
        </p:nvSpPr>
        <p:spPr>
          <a:xfrm rot="21207966">
            <a:off x="1665189" y="1946094"/>
            <a:ext cx="5813621" cy="2813412"/>
          </a:xfrm>
        </p:spPr>
        <p:txBody>
          <a:bodyPr anchor="t">
            <a:normAutofit/>
          </a:bodyPr>
          <a:lstStyle/>
          <a:p>
            <a:pPr marL="0" indent="0" algn="ctr">
              <a:lnSpc>
                <a:spcPct val="150000"/>
              </a:lnSpc>
              <a:buNone/>
            </a:pPr>
            <a:r>
              <a:rPr lang="en-US" sz="2800" b="1" dirty="0" smtClean="0">
                <a:latin typeface="SketchFlow Print" panose="02000000000000000000" pitchFamily="2" charset="0"/>
                <a:cs typeface="Arial" panose="020B0604020202020204" pitchFamily="34" charset="0"/>
              </a:rPr>
              <a:t>Agenda</a:t>
            </a:r>
            <a:endParaRPr lang="en-US" b="1" dirty="0" smtClean="0">
              <a:latin typeface="SketchFlow Print" panose="02000000000000000000" pitchFamily="2" charset="0"/>
              <a:cs typeface="Arial" panose="020B0604020202020204" pitchFamily="34" charset="0"/>
            </a:endParaRP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What stories are</a:t>
            </a: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Writing user stories</a:t>
            </a: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Why user stories</a:t>
            </a:r>
            <a:endParaRPr lang="en-US" b="1" dirty="0">
              <a:latin typeface="SketchFlow Print" panose="02000000000000000000" pitchFamily="2"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0000">
            <a:off x="1885761" y="3119019"/>
            <a:ext cx="3655448" cy="1158354"/>
          </a:xfrm>
          <a:prstGeom prst="rect">
            <a:avLst/>
          </a:prstGeom>
        </p:spPr>
      </p:pic>
      <p:sp>
        <p:nvSpPr>
          <p:cNvPr id="2" name="TextBox 1"/>
          <p:cNvSpPr txBox="1"/>
          <p:nvPr/>
        </p:nvSpPr>
        <p:spPr>
          <a:xfrm rot="21180000">
            <a:off x="1653246" y="2878451"/>
            <a:ext cx="1008609" cy="646331"/>
          </a:xfrm>
          <a:prstGeom prst="rect">
            <a:avLst/>
          </a:prstGeom>
          <a:noFill/>
        </p:spPr>
        <p:txBody>
          <a:bodyPr wrap="none" rtlCol="0">
            <a:spAutoFit/>
          </a:bodyPr>
          <a:lstStyle/>
          <a:p>
            <a:pPr marL="285750" indent="-285750">
              <a:buClr>
                <a:schemeClr val="accent1"/>
              </a:buClr>
              <a:buFont typeface="Wingdings" panose="05000000000000000000" pitchFamily="2" charset="2"/>
              <a:buChar char="ü"/>
            </a:pPr>
            <a:r>
              <a:rPr lang="en-US" sz="3600" b="1" dirty="0">
                <a:latin typeface="Wingdings" panose="05000000000000000000" pitchFamily="2" charset="2"/>
              </a:rPr>
              <a:t> </a:t>
            </a:r>
          </a:p>
        </p:txBody>
      </p:sp>
    </p:spTree>
    <p:extLst>
      <p:ext uri="{BB962C8B-B14F-4D97-AF65-F5344CB8AC3E}">
        <p14:creationId xmlns:p14="http://schemas.microsoft.com/office/powerpoint/2010/main" val="4117262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21</a:t>
            </a:fld>
            <a:endParaRPr lang="en-US" dirty="0"/>
          </a:p>
        </p:txBody>
      </p:sp>
      <p:sp>
        <p:nvSpPr>
          <p:cNvPr id="5" name="Rectangle 4"/>
          <p:cNvSpPr/>
          <p:nvPr/>
        </p:nvSpPr>
        <p:spPr>
          <a:xfrm>
            <a:off x="838200" y="685800"/>
            <a:ext cx="5943600" cy="4114800"/>
          </a:xfrm>
          <a:prstGeom prst="rect">
            <a:avLst/>
          </a:prstGeom>
          <a:solidFill>
            <a:schemeClr val="bg1">
              <a:lumMod val="6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762000" y="1143000"/>
            <a:ext cx="5943600" cy="3657600"/>
          </a:xfrm>
          <a:solidFill>
            <a:schemeClr val="bg1">
              <a:lumMod val="95000"/>
            </a:schemeClr>
          </a:solidFill>
        </p:spPr>
        <p:txBody>
          <a:bodyPr anchor="t">
            <a:normAutofit/>
          </a:bodyPr>
          <a:lstStyle/>
          <a:p>
            <a:r>
              <a:rPr lang="en-US" dirty="0" smtClean="0">
                <a:latin typeface="Arial" panose="020B0604020202020204" pitchFamily="34" charset="0"/>
                <a:cs typeface="Arial" panose="020B0604020202020204" pitchFamily="34" charset="0"/>
              </a:rPr>
              <a:t>See how many user stories you can write about logging in.</a:t>
            </a:r>
          </a:p>
          <a:p>
            <a:pPr>
              <a:lnSpc>
                <a:spcPct val="150000"/>
              </a:lnSpc>
            </a:pPr>
            <a:r>
              <a:rPr lang="en-US" dirty="0" smtClean="0">
                <a:latin typeface="Arial" panose="020B0604020202020204" pitchFamily="34" charset="0"/>
                <a:cs typeface="Arial" panose="020B0604020202020204" pitchFamily="34" charset="0"/>
              </a:rPr>
              <a:t>Examples:</a:t>
            </a:r>
          </a:p>
          <a:p>
            <a:pPr lvl="1"/>
            <a:r>
              <a:rPr lang="en-US" dirty="0" smtClean="0">
                <a:latin typeface="Arial" panose="020B0604020202020204" pitchFamily="34" charset="0"/>
                <a:cs typeface="Arial" panose="020B0604020202020204" pitchFamily="34" charset="0"/>
              </a:rPr>
              <a:t>As a registered user, I am required to log in so that I can access the system.</a:t>
            </a:r>
          </a:p>
          <a:p>
            <a:pPr lvl="1"/>
            <a:r>
              <a:rPr lang="en-US" dirty="0" smtClean="0">
                <a:latin typeface="Arial" panose="020B0604020202020204" pitchFamily="34" charset="0"/>
                <a:cs typeface="Arial" panose="020B0604020202020204" pitchFamily="34" charset="0"/>
              </a:rPr>
              <a:t>As a forgetful user, I can request a password reminder so that I can log in if I forget mine. </a:t>
            </a:r>
          </a:p>
          <a:p>
            <a:endParaRPr lang="en-US" dirty="0"/>
          </a:p>
        </p:txBody>
      </p:sp>
      <p:sp>
        <p:nvSpPr>
          <p:cNvPr id="7" name="Rounded Rectangle 6"/>
          <p:cNvSpPr/>
          <p:nvPr/>
        </p:nvSpPr>
        <p:spPr>
          <a:xfrm>
            <a:off x="990600" y="838200"/>
            <a:ext cx="2362200" cy="381000"/>
          </a:xfrm>
          <a:prstGeom prst="roundRect">
            <a:avLst/>
          </a:prstGeom>
          <a:solidFill>
            <a:srgbClr val="0070C0">
              <a:alpha val="75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Logging in</a:t>
            </a:r>
            <a:endParaRPr lang="en-US"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962400"/>
            <a:ext cx="2286000" cy="1981200"/>
          </a:xfrm>
          <a:prstGeom prst="rect">
            <a:avLst/>
          </a:prstGeom>
        </p:spPr>
      </p:pic>
      <p:sp>
        <p:nvSpPr>
          <p:cNvPr id="9" name="TextBox 8"/>
          <p:cNvSpPr txBox="1"/>
          <p:nvPr/>
        </p:nvSpPr>
        <p:spPr>
          <a:xfrm>
            <a:off x="5486400" y="4217273"/>
            <a:ext cx="2133600" cy="1384995"/>
          </a:xfrm>
          <a:prstGeom prst="rect">
            <a:avLst/>
          </a:prstGeom>
          <a:noFill/>
        </p:spPr>
        <p:txBody>
          <a:bodyPr wrap="square" rtlCol="0">
            <a:spAutoFit/>
          </a:bodyPr>
          <a:lstStyle/>
          <a:p>
            <a:pPr>
              <a:lnSpc>
                <a:spcPct val="150000"/>
              </a:lnSpc>
              <a:buClr>
                <a:schemeClr val="tx1">
                  <a:lumMod val="65000"/>
                  <a:lumOff val="35000"/>
                </a:schemeClr>
              </a:buClr>
            </a:pPr>
            <a:r>
              <a:rPr lang="en-US" sz="1400" b="1" u="sng" dirty="0" smtClean="0">
                <a:latin typeface="SketchFlow Print" panose="02000000000000000000" pitchFamily="2" charset="0"/>
              </a:rPr>
              <a:t>“As a &lt;user role&gt;, I &lt;want/need/can/etc&gt; &lt;goal&gt; so that &lt;reason&gt;.”</a:t>
            </a:r>
            <a:endParaRPr lang="en-US" sz="1400" b="1" dirty="0">
              <a:latin typeface="SketchFlow Print" panose="02000000000000000000" pitchFamily="2" charset="0"/>
            </a:endParaRPr>
          </a:p>
        </p:txBody>
      </p:sp>
    </p:spTree>
    <p:extLst>
      <p:ext uri="{BB962C8B-B14F-4D97-AF65-F5344CB8AC3E}">
        <p14:creationId xmlns:p14="http://schemas.microsoft.com/office/powerpoint/2010/main" val="95520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Story-writing workshops</a:t>
            </a:r>
            <a:endParaRPr lang="en-US" sz="3600" dirty="0"/>
          </a:p>
        </p:txBody>
      </p:sp>
      <p:sp>
        <p:nvSpPr>
          <p:cNvPr id="2" name="Content Placeholder 1"/>
          <p:cNvSpPr>
            <a:spLocks noGrp="1"/>
          </p:cNvSpPr>
          <p:nvPr>
            <p:ph idx="1"/>
          </p:nvPr>
        </p:nvSpPr>
        <p:spPr>
          <a:xfrm>
            <a:off x="762000" y="1219200"/>
            <a:ext cx="7543800" cy="4876800"/>
          </a:xfrm>
        </p:spPr>
        <p:txBody>
          <a:bodyPr anchor="t"/>
          <a:lstStyle/>
          <a:p>
            <a:pPr>
              <a:lnSpc>
                <a:spcPct val="150000"/>
              </a:lnSpc>
            </a:pPr>
            <a:r>
              <a:rPr lang="en-US" dirty="0" smtClean="0">
                <a:latin typeface="Arial" panose="020B0604020202020204" pitchFamily="34" charset="0"/>
                <a:cs typeface="Arial" panose="020B0604020202020204" pitchFamily="34" charset="0"/>
              </a:rPr>
              <a:t>Includes whole team plus possibly some external stakeholders</a:t>
            </a:r>
          </a:p>
          <a:p>
            <a:pPr>
              <a:lnSpc>
                <a:spcPct val="150000"/>
              </a:lnSpc>
            </a:pPr>
            <a:r>
              <a:rPr lang="en-US" dirty="0" smtClean="0">
                <a:latin typeface="Arial" panose="020B0604020202020204" pitchFamily="34" charset="0"/>
                <a:cs typeface="Arial" panose="020B0604020202020204" pitchFamily="34" charset="0"/>
              </a:rPr>
              <a:t>Typically not done every sprint</a:t>
            </a:r>
          </a:p>
          <a:p>
            <a:pPr>
              <a:lnSpc>
                <a:spcPct val="150000"/>
              </a:lnSpc>
            </a:pPr>
            <a:r>
              <a:rPr lang="en-US" dirty="0" smtClean="0">
                <a:latin typeface="Arial" panose="020B0604020202020204" pitchFamily="34" charset="0"/>
                <a:cs typeface="Arial" panose="020B0604020202020204" pitchFamily="34" charset="0"/>
              </a:rPr>
              <a:t>Brainstorm to generate stories</a:t>
            </a:r>
          </a:p>
          <a:p>
            <a:pPr>
              <a:lnSpc>
                <a:spcPct val="150000"/>
              </a:lnSpc>
            </a:pPr>
            <a:r>
              <a:rPr lang="en-US" dirty="0" smtClean="0">
                <a:latin typeface="Arial" panose="020B0604020202020204" pitchFamily="34" charset="0"/>
                <a:cs typeface="Arial" panose="020B0604020202020204" pitchFamily="34" charset="0"/>
              </a:rPr>
              <a:t>Goal is to write as many stories as possible</a:t>
            </a:r>
          </a:p>
          <a:p>
            <a:pPr lvl="1">
              <a:lnSpc>
                <a:spcPct val="150000"/>
              </a:lnSpc>
            </a:pPr>
            <a:r>
              <a:rPr lang="en-US" dirty="0" smtClean="0">
                <a:latin typeface="Arial" panose="020B0604020202020204" pitchFamily="34" charset="0"/>
                <a:cs typeface="Arial" panose="020B0604020202020204" pitchFamily="34" charset="0"/>
              </a:rPr>
              <a:t>Some will be “implementation ready”</a:t>
            </a:r>
          </a:p>
          <a:p>
            <a:pPr lvl="1">
              <a:lnSpc>
                <a:spcPct val="150000"/>
              </a:lnSpc>
            </a:pPr>
            <a:r>
              <a:rPr lang="en-US" dirty="0" smtClean="0">
                <a:latin typeface="Arial" panose="020B0604020202020204" pitchFamily="34" charset="0"/>
                <a:cs typeface="Arial" panose="020B0604020202020204" pitchFamily="34" charset="0"/>
              </a:rPr>
              <a:t>Others will be epics</a:t>
            </a:r>
          </a:p>
          <a:p>
            <a:pPr>
              <a:lnSpc>
                <a:spcPct val="150000"/>
              </a:lnSpc>
            </a:pPr>
            <a:r>
              <a:rPr lang="en-US" dirty="0" smtClean="0">
                <a:latin typeface="Arial" panose="020B0604020202020204" pitchFamily="34" charset="0"/>
                <a:cs typeface="Arial" panose="020B0604020202020204" pitchFamily="34" charset="0"/>
              </a:rPr>
              <a:t>No prioritization at this point</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22</a:t>
            </a:fld>
            <a:endParaRPr lang="en-US" dirty="0"/>
          </a:p>
        </p:txBody>
      </p:sp>
    </p:spTree>
    <p:extLst>
      <p:ext uri="{BB962C8B-B14F-4D97-AF65-F5344CB8AC3E}">
        <p14:creationId xmlns:p14="http://schemas.microsoft.com/office/powerpoint/2010/main" val="944444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23</a:t>
            </a:fld>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39" y="2673966"/>
            <a:ext cx="2005263" cy="1251858"/>
          </a:xfrm>
          <a:prstGeom prst="rect">
            <a:avLst/>
          </a:prstGeom>
          <a:effectLst>
            <a:outerShdw blurRad="177800" dist="38100" dir="8100000" sx="101000" sy="101000" algn="tr" rotWithShape="0">
              <a:prstClr val="black">
                <a:alpha val="40000"/>
              </a:prstClr>
            </a:outerShdw>
          </a:effectLst>
        </p:spPr>
      </p:pic>
      <p:sp>
        <p:nvSpPr>
          <p:cNvPr id="20" name="Content Placeholder 1"/>
          <p:cNvSpPr txBox="1">
            <a:spLocks/>
          </p:cNvSpPr>
          <p:nvPr/>
        </p:nvSpPr>
        <p:spPr>
          <a:xfrm>
            <a:off x="701040" y="2704620"/>
            <a:ext cx="2005262" cy="1211178"/>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Frequent Flyer</a:t>
            </a:r>
            <a:endParaRPr lang="en-US" sz="1600" b="1" dirty="0">
              <a:latin typeface="SketchFlow Print" panose="02000000000000000000" pitchFamily="2" charset="0"/>
            </a:endParaRPr>
          </a:p>
        </p:txBody>
      </p:sp>
      <p:cxnSp>
        <p:nvCxnSpPr>
          <p:cNvPr id="3" name="Straight Arrow Connector 2"/>
          <p:cNvCxnSpPr>
            <a:stCxn id="19" idx="3"/>
            <a:endCxn id="16" idx="1"/>
          </p:cNvCxnSpPr>
          <p:nvPr/>
        </p:nvCxnSpPr>
        <p:spPr>
          <a:xfrm flipV="1">
            <a:off x="2706302" y="1822785"/>
            <a:ext cx="875100" cy="147711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3"/>
            <a:endCxn id="21" idx="1"/>
          </p:cNvCxnSpPr>
          <p:nvPr/>
        </p:nvCxnSpPr>
        <p:spPr>
          <a:xfrm>
            <a:off x="2706302" y="3299895"/>
            <a:ext cx="875098" cy="157618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3"/>
            <a:endCxn id="17" idx="1"/>
          </p:cNvCxnSpPr>
          <p:nvPr/>
        </p:nvCxnSpPr>
        <p:spPr>
          <a:xfrm>
            <a:off x="2706302" y="3299895"/>
            <a:ext cx="884243" cy="217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762000" y="483095"/>
            <a:ext cx="7543800" cy="659905"/>
          </a:xfrm>
        </p:spPr>
        <p:txBody>
          <a:bodyPr anchor="t">
            <a:normAutofit/>
          </a:bodyPr>
          <a:lstStyle/>
          <a:p>
            <a:r>
              <a:rPr lang="en-US" sz="3600" dirty="0" smtClean="0"/>
              <a:t>Story-writing workshops</a:t>
            </a:r>
            <a:endParaRPr lang="en-US" sz="3600"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1" y="1186542"/>
            <a:ext cx="2005263" cy="1251858"/>
          </a:xfrm>
          <a:prstGeom prst="rect">
            <a:avLst/>
          </a:prstGeom>
          <a:effectLst>
            <a:outerShdw blurRad="177800" dist="38100" dir="8100000" sx="101000" sy="101000" algn="tr" rotWithShape="0">
              <a:prstClr val="black">
                <a:alpha val="40000"/>
              </a:prstClr>
            </a:outerShdw>
          </a:effectLst>
        </p:spPr>
      </p:pic>
      <p:sp>
        <p:nvSpPr>
          <p:cNvPr id="16" name="Content Placeholder 1"/>
          <p:cNvSpPr txBox="1">
            <a:spLocks/>
          </p:cNvSpPr>
          <p:nvPr/>
        </p:nvSpPr>
        <p:spPr>
          <a:xfrm>
            <a:off x="3581402" y="1217196"/>
            <a:ext cx="2005262" cy="1211178"/>
          </a:xfrm>
          <a:prstGeom prst="rect">
            <a:avLst/>
          </a:prstGeom>
        </p:spPr>
        <p:txBody>
          <a:bodyPr vert="horz" lIns="91440" tIns="45720" rIns="91440" bIns="45720" rtlCol="0" anchor="ctr" anchorCtr="0">
            <a:normAutofit fontScale="925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frequent flyer, I want to check my account.</a:t>
            </a:r>
            <a:endParaRPr lang="en-US" sz="1600" b="1" dirty="0">
              <a:latin typeface="SketchFlow Print" panose="02000000000000000000" pitchFamily="2"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545" y="2676144"/>
            <a:ext cx="2005263" cy="1251858"/>
          </a:xfrm>
          <a:prstGeom prst="rect">
            <a:avLst/>
          </a:prstGeom>
          <a:effectLst>
            <a:outerShdw blurRad="177800" dist="38100" dir="8100000" sx="101000" sy="101000" algn="tr" rotWithShape="0">
              <a:prstClr val="black">
                <a:alpha val="40000"/>
              </a:prstClr>
            </a:outerShdw>
          </a:effectLst>
        </p:spPr>
      </p:pic>
      <p:sp>
        <p:nvSpPr>
          <p:cNvPr id="18" name="Content Placeholder 1"/>
          <p:cNvSpPr txBox="1">
            <a:spLocks/>
          </p:cNvSpPr>
          <p:nvPr/>
        </p:nvSpPr>
        <p:spPr>
          <a:xfrm>
            <a:off x="3590546" y="2706798"/>
            <a:ext cx="2005262" cy="1211178"/>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frequent flyer, I want to book a trip.</a:t>
            </a:r>
            <a:endParaRPr lang="en-US" sz="1600" b="1" dirty="0">
              <a:latin typeface="SketchFlow Print" panose="02000000000000000000" pitchFamily="2" charset="0"/>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4250155"/>
            <a:ext cx="2005263" cy="1251858"/>
          </a:xfrm>
          <a:prstGeom prst="rect">
            <a:avLst/>
          </a:prstGeom>
          <a:effectLst>
            <a:outerShdw blurRad="177800" dist="38100" dir="8100000" sx="101000" sy="101000" algn="tr" rotWithShape="0">
              <a:prstClr val="black">
                <a:alpha val="40000"/>
              </a:prstClr>
            </a:outerShdw>
          </a:effectLst>
        </p:spPr>
      </p:pic>
      <p:sp>
        <p:nvSpPr>
          <p:cNvPr id="23" name="Content Placeholder 1"/>
          <p:cNvSpPr txBox="1">
            <a:spLocks/>
          </p:cNvSpPr>
          <p:nvPr/>
        </p:nvSpPr>
        <p:spPr>
          <a:xfrm>
            <a:off x="3581401" y="4280809"/>
            <a:ext cx="2005262" cy="1211178"/>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frequent flyer, I want to …</a:t>
            </a:r>
            <a:endParaRPr lang="en-US" sz="1600" b="1" dirty="0">
              <a:latin typeface="SketchFlow Print" panose="02000000000000000000" pitchFamily="2" charset="0"/>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609600"/>
            <a:ext cx="2005263" cy="1251858"/>
          </a:xfrm>
          <a:prstGeom prst="rect">
            <a:avLst/>
          </a:prstGeom>
          <a:effectLst>
            <a:outerShdw blurRad="177800" dist="38100" dir="8100000" sx="101000" sy="101000" algn="tr" rotWithShape="0">
              <a:prstClr val="black">
                <a:alpha val="40000"/>
              </a:prstClr>
            </a:outerShdw>
          </a:effectLst>
        </p:spPr>
      </p:pic>
      <p:sp>
        <p:nvSpPr>
          <p:cNvPr id="31" name="Content Placeholder 1"/>
          <p:cNvSpPr txBox="1">
            <a:spLocks/>
          </p:cNvSpPr>
          <p:nvPr/>
        </p:nvSpPr>
        <p:spPr>
          <a:xfrm>
            <a:off x="6324601" y="640254"/>
            <a:ext cx="2005262" cy="1211178"/>
          </a:xfrm>
          <a:prstGeom prst="rect">
            <a:avLst/>
          </a:prstGeom>
        </p:spPr>
        <p:txBody>
          <a:bodyPr vert="horz" lIns="91440" tIns="45720" rIns="91440" bIns="45720" rtlCol="0" anchor="ctr" anchorCtr="0">
            <a:normAutofit fontScale="850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frequent flyer, I want to book a trip using miles.</a:t>
            </a:r>
            <a:endParaRPr lang="en-US" sz="1600" b="1" dirty="0">
              <a:latin typeface="SketchFlow Print" panose="02000000000000000000" pitchFamily="2"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2057400"/>
            <a:ext cx="2005263" cy="1251858"/>
          </a:xfrm>
          <a:prstGeom prst="rect">
            <a:avLst/>
          </a:prstGeom>
          <a:effectLst>
            <a:outerShdw blurRad="177800" dist="38100" dir="8100000" sx="101000" sy="101000" algn="tr" rotWithShape="0">
              <a:prstClr val="black">
                <a:alpha val="40000"/>
              </a:prstClr>
            </a:outerShdw>
          </a:effectLst>
        </p:spPr>
      </p:pic>
      <p:sp>
        <p:nvSpPr>
          <p:cNvPr id="34" name="Content Placeholder 1"/>
          <p:cNvSpPr txBox="1">
            <a:spLocks/>
          </p:cNvSpPr>
          <p:nvPr/>
        </p:nvSpPr>
        <p:spPr>
          <a:xfrm>
            <a:off x="6324601" y="2088054"/>
            <a:ext cx="2005262" cy="1211178"/>
          </a:xfrm>
          <a:prstGeom prst="rect">
            <a:avLst/>
          </a:prstGeom>
        </p:spPr>
        <p:txBody>
          <a:bodyPr vert="horz" lIns="91440" tIns="45720" rIns="91440" bIns="45720" rtlCol="0" anchor="ctr" anchorCtr="0">
            <a:normAutofit fontScale="850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frequent flyer, I want to </a:t>
            </a:r>
            <a:r>
              <a:rPr lang="en-US" sz="1600" b="1" dirty="0" smtClean="0">
                <a:latin typeface="SketchFlow Print" panose="02000000000000000000" pitchFamily="2" charset="0"/>
              </a:rPr>
              <a:t>rebook </a:t>
            </a:r>
            <a:r>
              <a:rPr lang="en-US" sz="1600" b="1" dirty="0" smtClean="0">
                <a:latin typeface="SketchFlow Print" panose="02000000000000000000" pitchFamily="2" charset="0"/>
              </a:rPr>
              <a:t>a trip I take often.</a:t>
            </a:r>
            <a:endParaRPr lang="en-US" sz="1600" b="1" dirty="0">
              <a:latin typeface="SketchFlow Print" panose="02000000000000000000" pitchFamily="2" charset="0"/>
            </a:endParaRP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472542"/>
            <a:ext cx="2005263" cy="1251858"/>
          </a:xfrm>
          <a:prstGeom prst="rect">
            <a:avLst/>
          </a:prstGeom>
          <a:effectLst>
            <a:outerShdw blurRad="177800" dist="38100" dir="8100000" sx="101000" sy="101000" algn="tr" rotWithShape="0">
              <a:prstClr val="black">
                <a:alpha val="40000"/>
              </a:prstClr>
            </a:outerShdw>
          </a:effectLst>
        </p:spPr>
      </p:pic>
      <p:sp>
        <p:nvSpPr>
          <p:cNvPr id="36" name="Content Placeholder 1"/>
          <p:cNvSpPr txBox="1">
            <a:spLocks/>
          </p:cNvSpPr>
          <p:nvPr/>
        </p:nvSpPr>
        <p:spPr>
          <a:xfrm>
            <a:off x="6324601" y="3503196"/>
            <a:ext cx="2005262" cy="1211178"/>
          </a:xfrm>
          <a:prstGeom prst="rect">
            <a:avLst/>
          </a:prstGeom>
        </p:spPr>
        <p:txBody>
          <a:bodyPr vert="horz" lIns="91440" tIns="45720" rIns="91440" bIns="45720" rtlCol="0" anchor="ctr" anchorCtr="0">
            <a:normAutofit fontScale="850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frequent flyer, I want to request an upgrade.</a:t>
            </a:r>
            <a:endParaRPr lang="en-US" sz="1600" b="1" dirty="0">
              <a:latin typeface="SketchFlow Print" panose="02000000000000000000" pitchFamily="2" charset="0"/>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4920342"/>
            <a:ext cx="2005263" cy="1251858"/>
          </a:xfrm>
          <a:prstGeom prst="rect">
            <a:avLst/>
          </a:prstGeom>
          <a:effectLst>
            <a:outerShdw blurRad="177800" dist="38100" dir="8100000" sx="101000" sy="101000" algn="tr" rotWithShape="0">
              <a:prstClr val="black">
                <a:alpha val="40000"/>
              </a:prstClr>
            </a:outerShdw>
          </a:effectLst>
        </p:spPr>
      </p:pic>
      <p:sp>
        <p:nvSpPr>
          <p:cNvPr id="38" name="Content Placeholder 1"/>
          <p:cNvSpPr txBox="1">
            <a:spLocks/>
          </p:cNvSpPr>
          <p:nvPr/>
        </p:nvSpPr>
        <p:spPr>
          <a:xfrm>
            <a:off x="6324601" y="4950996"/>
            <a:ext cx="2005262" cy="1211178"/>
          </a:xfrm>
          <a:prstGeom prst="rect">
            <a:avLst/>
          </a:prstGeom>
        </p:spPr>
        <p:txBody>
          <a:bodyPr vert="horz" lIns="91440" tIns="45720" rIns="91440" bIns="45720" rtlCol="0" anchor="ctr" anchorCtr="0">
            <a:normAutofit fontScale="850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150000"/>
              </a:lnSpc>
              <a:buNone/>
            </a:pPr>
            <a:r>
              <a:rPr lang="en-US" sz="1600" b="1" dirty="0" smtClean="0">
                <a:latin typeface="SketchFlow Print" panose="02000000000000000000" pitchFamily="2" charset="0"/>
              </a:rPr>
              <a:t>As a frequent flyer, I want to see if my upgrade cleared.</a:t>
            </a:r>
            <a:endParaRPr lang="en-US" sz="1600" b="1" dirty="0">
              <a:latin typeface="SketchFlow Print" panose="02000000000000000000" pitchFamily="2" charset="0"/>
            </a:endParaRPr>
          </a:p>
        </p:txBody>
      </p:sp>
      <p:cxnSp>
        <p:nvCxnSpPr>
          <p:cNvPr id="40" name="Elbow Connector 39"/>
          <p:cNvCxnSpPr>
            <a:stCxn id="17" idx="3"/>
            <a:endCxn id="28" idx="1"/>
          </p:cNvCxnSpPr>
          <p:nvPr/>
        </p:nvCxnSpPr>
        <p:spPr>
          <a:xfrm flipV="1">
            <a:off x="5595808" y="1235529"/>
            <a:ext cx="728792" cy="2066544"/>
          </a:xfrm>
          <a:prstGeom prst="bentConnector3">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8" idx="3"/>
            <a:endCxn id="33" idx="1"/>
          </p:cNvCxnSpPr>
          <p:nvPr/>
        </p:nvCxnSpPr>
        <p:spPr>
          <a:xfrm flipV="1">
            <a:off x="5595808" y="2683329"/>
            <a:ext cx="728792" cy="629058"/>
          </a:xfrm>
          <a:prstGeom prst="bentConnector3">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7" idx="3"/>
            <a:endCxn id="35" idx="1"/>
          </p:cNvCxnSpPr>
          <p:nvPr/>
        </p:nvCxnSpPr>
        <p:spPr>
          <a:xfrm>
            <a:off x="5595808" y="3302073"/>
            <a:ext cx="728792" cy="796398"/>
          </a:xfrm>
          <a:prstGeom prst="bentConnector3">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7" idx="3"/>
            <a:endCxn id="37" idx="1"/>
          </p:cNvCxnSpPr>
          <p:nvPr/>
        </p:nvCxnSpPr>
        <p:spPr>
          <a:xfrm>
            <a:off x="5595808" y="3302073"/>
            <a:ext cx="728792" cy="2244198"/>
          </a:xfrm>
          <a:prstGeom prst="bentConnector3">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42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24</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7872">
            <a:off x="1313811" y="1645014"/>
            <a:ext cx="6397881" cy="3366770"/>
          </a:xfrm>
          <a:prstGeom prst="rect">
            <a:avLst/>
          </a:prstGeom>
          <a:effectLst>
            <a:outerShdw blurRad="177800" dist="38100" dir="8100000" sx="101000" sy="101000" algn="tr" rotWithShape="0">
              <a:prstClr val="black">
                <a:alpha val="40000"/>
              </a:prstClr>
            </a:outerShdw>
          </a:effectLst>
        </p:spPr>
      </p:pic>
      <p:sp>
        <p:nvSpPr>
          <p:cNvPr id="12" name="Content Placeholder 1"/>
          <p:cNvSpPr>
            <a:spLocks noGrp="1"/>
          </p:cNvSpPr>
          <p:nvPr>
            <p:ph idx="1"/>
          </p:nvPr>
        </p:nvSpPr>
        <p:spPr>
          <a:xfrm rot="21207966">
            <a:off x="1665189" y="1946094"/>
            <a:ext cx="5813621" cy="2813412"/>
          </a:xfrm>
        </p:spPr>
        <p:txBody>
          <a:bodyPr anchor="t">
            <a:normAutofit/>
          </a:bodyPr>
          <a:lstStyle/>
          <a:p>
            <a:pPr marL="0" indent="0" algn="ctr">
              <a:lnSpc>
                <a:spcPct val="150000"/>
              </a:lnSpc>
              <a:buNone/>
            </a:pPr>
            <a:r>
              <a:rPr lang="en-US" sz="2800" b="1" dirty="0" smtClean="0">
                <a:latin typeface="SketchFlow Print" panose="02000000000000000000" pitchFamily="2" charset="0"/>
                <a:cs typeface="Arial" panose="020B0604020202020204" pitchFamily="34" charset="0"/>
              </a:rPr>
              <a:t>Agenda</a:t>
            </a:r>
            <a:endParaRPr lang="en-US" b="1" dirty="0" smtClean="0">
              <a:latin typeface="SketchFlow Print" panose="02000000000000000000" pitchFamily="2" charset="0"/>
              <a:cs typeface="Arial" panose="020B0604020202020204" pitchFamily="34" charset="0"/>
            </a:endParaRP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What stories are</a:t>
            </a: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Writing user stories</a:t>
            </a: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Why user stories</a:t>
            </a:r>
            <a:endParaRPr lang="en-US" b="1" dirty="0">
              <a:latin typeface="SketchFlow Print" panose="02000000000000000000" pitchFamily="2"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0000">
            <a:off x="1885761" y="3728619"/>
            <a:ext cx="3655448" cy="1158354"/>
          </a:xfrm>
          <a:prstGeom prst="rect">
            <a:avLst/>
          </a:prstGeom>
        </p:spPr>
      </p:pic>
      <p:sp>
        <p:nvSpPr>
          <p:cNvPr id="2" name="TextBox 1"/>
          <p:cNvSpPr txBox="1"/>
          <p:nvPr/>
        </p:nvSpPr>
        <p:spPr>
          <a:xfrm rot="21180000">
            <a:off x="1653246" y="2878451"/>
            <a:ext cx="1008609" cy="646331"/>
          </a:xfrm>
          <a:prstGeom prst="rect">
            <a:avLst/>
          </a:prstGeom>
          <a:noFill/>
        </p:spPr>
        <p:txBody>
          <a:bodyPr wrap="none" rtlCol="0">
            <a:spAutoFit/>
          </a:bodyPr>
          <a:lstStyle/>
          <a:p>
            <a:pPr marL="285750" indent="-285750">
              <a:buClr>
                <a:schemeClr val="accent1"/>
              </a:buClr>
              <a:buFont typeface="Wingdings" panose="05000000000000000000" pitchFamily="2" charset="2"/>
              <a:buChar char="ü"/>
            </a:pPr>
            <a:r>
              <a:rPr lang="en-US" sz="3600" b="1" dirty="0">
                <a:latin typeface="Wingdings" panose="05000000000000000000" pitchFamily="2" charset="2"/>
              </a:rPr>
              <a:t> </a:t>
            </a:r>
          </a:p>
        </p:txBody>
      </p:sp>
      <p:sp>
        <p:nvSpPr>
          <p:cNvPr id="7" name="TextBox 6"/>
          <p:cNvSpPr txBox="1"/>
          <p:nvPr/>
        </p:nvSpPr>
        <p:spPr>
          <a:xfrm rot="21180000">
            <a:off x="1698966" y="3488051"/>
            <a:ext cx="1008609" cy="646331"/>
          </a:xfrm>
          <a:prstGeom prst="rect">
            <a:avLst/>
          </a:prstGeom>
          <a:noFill/>
        </p:spPr>
        <p:txBody>
          <a:bodyPr wrap="none" rtlCol="0">
            <a:spAutoFit/>
          </a:bodyPr>
          <a:lstStyle/>
          <a:p>
            <a:pPr marL="285750" indent="-285750">
              <a:buClr>
                <a:schemeClr val="accent1"/>
              </a:buClr>
              <a:buFont typeface="Wingdings" panose="05000000000000000000" pitchFamily="2" charset="2"/>
              <a:buChar char="ü"/>
            </a:pPr>
            <a:r>
              <a:rPr lang="en-US" sz="3600" b="1" dirty="0">
                <a:latin typeface="Wingdings" panose="05000000000000000000" pitchFamily="2" charset="2"/>
              </a:rPr>
              <a:t> </a:t>
            </a:r>
          </a:p>
        </p:txBody>
      </p:sp>
    </p:spTree>
    <p:extLst>
      <p:ext uri="{BB962C8B-B14F-4D97-AF65-F5344CB8AC3E}">
        <p14:creationId xmlns:p14="http://schemas.microsoft.com/office/powerpoint/2010/main" val="2759954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So why user stories?</a:t>
            </a:r>
            <a:endParaRPr lang="en-US" sz="3600" dirty="0"/>
          </a:p>
        </p:txBody>
      </p:sp>
      <p:sp>
        <p:nvSpPr>
          <p:cNvPr id="2" name="Content Placeholder 1"/>
          <p:cNvSpPr>
            <a:spLocks noGrp="1"/>
          </p:cNvSpPr>
          <p:nvPr>
            <p:ph idx="1"/>
          </p:nvPr>
        </p:nvSpPr>
        <p:spPr>
          <a:xfrm>
            <a:off x="762000" y="1219200"/>
            <a:ext cx="7543800" cy="685800"/>
          </a:xfrm>
        </p:spPr>
        <p:txBody>
          <a:bodyPr anchor="t"/>
          <a:lstStyle/>
          <a:p>
            <a:pPr>
              <a:lnSpc>
                <a:spcPct val="150000"/>
              </a:lnSpc>
            </a:pPr>
            <a:r>
              <a:rPr lang="en-US" dirty="0" smtClean="0">
                <a:latin typeface="Arial" panose="020B0604020202020204" pitchFamily="34" charset="0"/>
                <a:cs typeface="Arial" panose="020B0604020202020204" pitchFamily="34" charset="0"/>
              </a:rPr>
              <a:t>Shift focus from writing to talking</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962400"/>
            <a:ext cx="2286000" cy="1981200"/>
          </a:xfrm>
          <a:prstGeom prst="rect">
            <a:avLst/>
          </a:prstGeom>
        </p:spPr>
      </p:pic>
      <p:sp>
        <p:nvSpPr>
          <p:cNvPr id="7" name="TextBox 6"/>
          <p:cNvSpPr txBox="1"/>
          <p:nvPr/>
        </p:nvSpPr>
        <p:spPr>
          <a:xfrm>
            <a:off x="1447800" y="4217273"/>
            <a:ext cx="2133600" cy="1061829"/>
          </a:xfrm>
          <a:prstGeom prst="rect">
            <a:avLst/>
          </a:prstGeom>
          <a:noFill/>
        </p:spPr>
        <p:txBody>
          <a:bodyPr wrap="square" rtlCol="0">
            <a:spAutoFit/>
          </a:bodyPr>
          <a:lstStyle/>
          <a:p>
            <a:pPr>
              <a:lnSpc>
                <a:spcPct val="150000"/>
              </a:lnSpc>
              <a:buClr>
                <a:schemeClr val="tx1">
                  <a:lumMod val="65000"/>
                  <a:lumOff val="35000"/>
                </a:schemeClr>
              </a:buClr>
            </a:pPr>
            <a:r>
              <a:rPr lang="en-US" sz="1400" b="1" u="sng" dirty="0" smtClean="0">
                <a:latin typeface="SketchFlow Print" panose="02000000000000000000" pitchFamily="2" charset="0"/>
              </a:rPr>
              <a:t>“You built what I asked for, but it’s not what I need.”</a:t>
            </a:r>
            <a:endParaRPr lang="en-US" sz="1400" b="1" dirty="0">
              <a:latin typeface="SketchFlow Print" panose="02000000000000000000" pitchFamily="2" charset="0"/>
            </a:endParaRPr>
          </a:p>
        </p:txBody>
      </p:sp>
      <p:sp>
        <p:nvSpPr>
          <p:cNvPr id="8" name="Rounded Rectangle 7"/>
          <p:cNvSpPr/>
          <p:nvPr/>
        </p:nvSpPr>
        <p:spPr>
          <a:xfrm>
            <a:off x="990600" y="1981200"/>
            <a:ext cx="2362200" cy="609600"/>
          </a:xfrm>
          <a:prstGeom prst="roundRect">
            <a:avLst/>
          </a:prstGeom>
          <a:solidFill>
            <a:srgbClr val="0070C0">
              <a:alpha val="75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If requirements are written down</a:t>
            </a:r>
            <a:endParaRPr lang="en-US" dirty="0">
              <a:latin typeface="Arial" panose="020B0604020202020204" pitchFamily="34" charset="0"/>
              <a:cs typeface="Arial" panose="020B0604020202020204" pitchFamily="34" charset="0"/>
            </a:endParaRPr>
          </a:p>
        </p:txBody>
      </p:sp>
      <p:sp>
        <p:nvSpPr>
          <p:cNvPr id="9" name="Rounded Rectangle 8"/>
          <p:cNvSpPr/>
          <p:nvPr/>
        </p:nvSpPr>
        <p:spPr>
          <a:xfrm>
            <a:off x="4648200" y="1981200"/>
            <a:ext cx="2362200" cy="609600"/>
          </a:xfrm>
          <a:prstGeom prst="roundRect">
            <a:avLst/>
          </a:prstGeom>
          <a:solidFill>
            <a:srgbClr val="0070C0">
              <a:alpha val="5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The user will get what she wants</a:t>
            </a:r>
            <a:endParaRPr lang="en-US"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4648200" y="3124200"/>
            <a:ext cx="2362200" cy="609600"/>
          </a:xfrm>
          <a:prstGeom prst="roundRect">
            <a:avLst/>
          </a:prstGeom>
          <a:solidFill>
            <a:srgbClr val="0070C0">
              <a:alpha val="50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At best she’ll get what was written</a:t>
            </a:r>
            <a:endParaRPr lang="en-US" dirty="0">
              <a:solidFill>
                <a:schemeClr val="tx1"/>
              </a:solidFill>
              <a:latin typeface="Arial" panose="020B0604020202020204" pitchFamily="34" charset="0"/>
              <a:cs typeface="Arial" panose="020B0604020202020204" pitchFamily="34" charset="0"/>
            </a:endParaRPr>
          </a:p>
        </p:txBody>
      </p:sp>
      <p:cxnSp>
        <p:nvCxnSpPr>
          <p:cNvPr id="11" name="Straight Arrow Connector 10"/>
          <p:cNvCxnSpPr>
            <a:stCxn id="8" idx="3"/>
            <a:endCxn id="9" idx="1"/>
          </p:cNvCxnSpPr>
          <p:nvPr/>
        </p:nvCxnSpPr>
        <p:spPr>
          <a:xfrm>
            <a:off x="3352800" y="2286000"/>
            <a:ext cx="12954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a:endCxn id="10" idx="1"/>
          </p:cNvCxnSpPr>
          <p:nvPr/>
        </p:nvCxnSpPr>
        <p:spPr>
          <a:xfrm>
            <a:off x="3352800" y="2286000"/>
            <a:ext cx="1295400" cy="11430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29200" y="1828800"/>
            <a:ext cx="1524000" cy="10287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334000" y="1600200"/>
            <a:ext cx="914400" cy="1371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33800" y="1916668"/>
            <a:ext cx="671979" cy="369332"/>
          </a:xfrm>
          <a:prstGeom prst="rect">
            <a:avLst/>
          </a:prstGeom>
          <a:noFill/>
        </p:spPr>
        <p:txBody>
          <a:bodyPr wrap="none" rtlCol="0">
            <a:spAutoFit/>
          </a:bodyPr>
          <a:lstStyle/>
          <a:p>
            <a:r>
              <a:rPr lang="en-US" b="1" dirty="0" smtClean="0">
                <a:latin typeface="SketchFlow Print" panose="02000000000000000000" pitchFamily="2" charset="0"/>
              </a:rPr>
              <a:t>then</a:t>
            </a:r>
            <a:endParaRPr lang="en-US" b="1" dirty="0">
              <a:latin typeface="SketchFlow Print" panose="02000000000000000000" pitchFamily="2" charset="0"/>
            </a:endParaRPr>
          </a:p>
        </p:txBody>
      </p:sp>
    </p:spTree>
    <p:extLst>
      <p:ext uri="{BB962C8B-B14F-4D97-AF65-F5344CB8AC3E}">
        <p14:creationId xmlns:p14="http://schemas.microsoft.com/office/powerpoint/2010/main" val="1624545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Words are imprecise</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26</a:t>
            </a:fld>
            <a:endParaRPr lang="en-US" dirty="0"/>
          </a:p>
        </p:txBody>
      </p:sp>
      <p:sp>
        <p:nvSpPr>
          <p:cNvPr id="13" name="Rectangle 12"/>
          <p:cNvSpPr/>
          <p:nvPr/>
        </p:nvSpPr>
        <p:spPr>
          <a:xfrm>
            <a:off x="1066800" y="1752600"/>
            <a:ext cx="2819400" cy="2362200"/>
          </a:xfrm>
          <a:prstGeom prst="rect">
            <a:avLst/>
          </a:prstGeom>
          <a:solidFill>
            <a:schemeClr val="bg1">
              <a:lumMod val="95000"/>
            </a:schemeClr>
          </a:solidFill>
          <a:ln w="25400" cmpd="thickThin">
            <a:solidFill>
              <a:schemeClr val="tx1"/>
            </a:solidFill>
          </a:ln>
          <a:effectLst>
            <a:outerShdw blurRad="50800" dist="38100" dir="4200000" sx="103000" sy="103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143000" y="1828800"/>
            <a:ext cx="2667000" cy="2209800"/>
          </a:xfrm>
          <a:prstGeom prst="rect">
            <a:avLst/>
          </a:prstGeom>
          <a:solidFill>
            <a:srgbClr val="0070C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rial" panose="020B0604020202020204" pitchFamily="34" charset="0"/>
                <a:cs typeface="Arial" panose="020B0604020202020204" pitchFamily="34" charset="0"/>
              </a:rPr>
              <a:t>Entrée comes with soup or salad and bread.</a:t>
            </a:r>
            <a:endParaRPr lang="en-US" sz="240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4191000" y="2819400"/>
            <a:ext cx="4038600" cy="2362200"/>
          </a:xfrm>
          <a:prstGeom prst="rect">
            <a:avLst/>
          </a:prstGeom>
          <a:solidFill>
            <a:schemeClr val="bg1">
              <a:lumMod val="95000"/>
            </a:schemeClr>
          </a:solidFill>
          <a:ln w="25400" cmpd="thickThin">
            <a:solidFill>
              <a:schemeClr val="tx1"/>
            </a:solidFill>
          </a:ln>
          <a:effectLst>
            <a:outerShdw blurRad="50800" dist="38100" dir="4200000" sx="103000" sy="103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267200" y="2895600"/>
            <a:ext cx="3962400" cy="2209800"/>
          </a:xfrm>
          <a:prstGeom prst="rect">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(Soup or Salad) and Bread</a:t>
            </a:r>
          </a:p>
          <a:p>
            <a:pPr marL="342900" indent="-342900">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(Soup) or (Salad and Bread)</a:t>
            </a:r>
            <a:endParaRPr lang="en-US" sz="2000" dirty="0">
              <a:solidFill>
                <a:schemeClr val="tx1"/>
              </a:solidFill>
              <a:latin typeface="Arial" panose="020B0604020202020204" pitchFamily="34" charset="0"/>
              <a:cs typeface="Arial" panose="020B0604020202020204" pitchFamily="34" charset="0"/>
            </a:endParaRPr>
          </a:p>
        </p:txBody>
      </p:sp>
      <p:sp>
        <p:nvSpPr>
          <p:cNvPr id="22" name="Rounded Rectangle 21"/>
          <p:cNvSpPr/>
          <p:nvPr/>
        </p:nvSpPr>
        <p:spPr>
          <a:xfrm>
            <a:off x="4239768" y="2892552"/>
            <a:ext cx="2362200" cy="609600"/>
          </a:xfrm>
          <a:prstGeom prst="roundRect">
            <a:avLst/>
          </a:prstGeom>
          <a:solidFill>
            <a:srgbClr val="0070C0">
              <a:alpha val="75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Which is right?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551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Examples</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27</a:t>
            </a:fld>
            <a:endParaRPr lang="en-US" dirty="0"/>
          </a:p>
        </p:txBody>
      </p:sp>
      <p:sp>
        <p:nvSpPr>
          <p:cNvPr id="19" name="Rectangle 18"/>
          <p:cNvSpPr/>
          <p:nvPr/>
        </p:nvSpPr>
        <p:spPr>
          <a:xfrm>
            <a:off x="838200" y="1711452"/>
            <a:ext cx="2971800" cy="1717548"/>
          </a:xfrm>
          <a:prstGeom prst="rect">
            <a:avLst/>
          </a:prstGeom>
          <a:solidFill>
            <a:schemeClr val="bg1">
              <a:lumMod val="95000"/>
            </a:schemeClr>
          </a:solidFill>
          <a:ln w="25400" cmpd="thickThin">
            <a:solidFill>
              <a:schemeClr val="tx1"/>
            </a:solidFill>
          </a:ln>
          <a:effectLst>
            <a:outerShdw blurRad="50800" dist="38100" dir="4200000" sx="103000" sy="103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SketchFlow Print" panose="02000000000000000000" pitchFamily="2" charset="0"/>
              </a:rPr>
              <a:t>The user can enter a name. It can be 127 characters.</a:t>
            </a:r>
            <a:endParaRPr lang="en-US" b="1" dirty="0">
              <a:solidFill>
                <a:schemeClr val="tx1"/>
              </a:solidFill>
              <a:latin typeface="SketchFlow Print" panose="02000000000000000000" pitchFamily="2" charset="0"/>
            </a:endParaRPr>
          </a:p>
        </p:txBody>
      </p:sp>
      <p:sp>
        <p:nvSpPr>
          <p:cNvPr id="9" name="Rectangle 8"/>
          <p:cNvSpPr/>
          <p:nvPr/>
        </p:nvSpPr>
        <p:spPr>
          <a:xfrm>
            <a:off x="1143000" y="3886200"/>
            <a:ext cx="2971800" cy="1717548"/>
          </a:xfrm>
          <a:prstGeom prst="rect">
            <a:avLst/>
          </a:prstGeom>
          <a:solidFill>
            <a:schemeClr val="bg1">
              <a:lumMod val="95000"/>
            </a:schemeClr>
          </a:solidFill>
          <a:ln w="25400" cmpd="thickThin">
            <a:solidFill>
              <a:schemeClr val="tx1"/>
            </a:solidFill>
          </a:ln>
          <a:effectLst>
            <a:outerShdw blurRad="50800" dist="38100" dir="4200000" sx="103000" sy="103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SketchFlow Print" panose="02000000000000000000" pitchFamily="2" charset="0"/>
              </a:rPr>
              <a:t>The system should prominently display a warning message whenever the user enters invalid data..</a:t>
            </a:r>
            <a:endParaRPr lang="en-US" b="1" dirty="0">
              <a:solidFill>
                <a:schemeClr val="tx1"/>
              </a:solidFill>
              <a:latin typeface="SketchFlow Print"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143000"/>
            <a:ext cx="2901462" cy="2514600"/>
          </a:xfrm>
          <a:prstGeom prst="rect">
            <a:avLst/>
          </a:prstGeom>
        </p:spPr>
      </p:pic>
      <p:sp>
        <p:nvSpPr>
          <p:cNvPr id="11" name="TextBox 10"/>
          <p:cNvSpPr txBox="1"/>
          <p:nvPr/>
        </p:nvSpPr>
        <p:spPr>
          <a:xfrm>
            <a:off x="5410200" y="1397873"/>
            <a:ext cx="2418080" cy="2031325"/>
          </a:xfrm>
          <a:prstGeom prst="rect">
            <a:avLst/>
          </a:prstGeom>
          <a:noFill/>
        </p:spPr>
        <p:txBody>
          <a:bodyPr wrap="square" rtlCol="0">
            <a:spAutoFit/>
          </a:bodyPr>
          <a:lstStyle/>
          <a:p>
            <a:pPr marL="285750" indent="-285750">
              <a:lnSpc>
                <a:spcPct val="150000"/>
              </a:lnSpc>
              <a:buClr>
                <a:schemeClr val="tx1">
                  <a:lumMod val="65000"/>
                  <a:lumOff val="35000"/>
                </a:schemeClr>
              </a:buClr>
              <a:buFont typeface="Arial" panose="020B0604020202020204" pitchFamily="34" charset="0"/>
              <a:buChar char="•"/>
            </a:pPr>
            <a:r>
              <a:rPr lang="en-US" sz="1400" b="1" u="sng" dirty="0" smtClean="0">
                <a:latin typeface="SketchFlow Print" panose="02000000000000000000" pitchFamily="2" charset="0"/>
              </a:rPr>
              <a:t>Must the user enter a name?</a:t>
            </a:r>
          </a:p>
          <a:p>
            <a:pPr marL="285750" indent="-285750">
              <a:lnSpc>
                <a:spcPct val="150000"/>
              </a:lnSpc>
              <a:buClr>
                <a:schemeClr val="tx1">
                  <a:lumMod val="65000"/>
                  <a:lumOff val="35000"/>
                </a:schemeClr>
              </a:buClr>
              <a:buFont typeface="Arial" panose="020B0604020202020204" pitchFamily="34" charset="0"/>
              <a:buChar char="•"/>
            </a:pPr>
            <a:r>
              <a:rPr lang="en-US" sz="1400" b="1" u="sng" dirty="0" smtClean="0">
                <a:latin typeface="SketchFlow Print" panose="02000000000000000000" pitchFamily="2" charset="0"/>
              </a:rPr>
              <a:t>Can it be other than 127 characters</a:t>
            </a:r>
            <a:r>
              <a:rPr lang="en-US" sz="1400" b="1" u="sng" dirty="0" smtClean="0">
                <a:latin typeface="SketchFlow Print" panose="02000000000000000000" pitchFamily="2" charset="0"/>
              </a:rPr>
              <a:t>?</a:t>
            </a:r>
          </a:p>
          <a:p>
            <a:pPr marL="285750" indent="-285750">
              <a:lnSpc>
                <a:spcPct val="150000"/>
              </a:lnSpc>
              <a:buClr>
                <a:schemeClr val="tx1">
                  <a:lumMod val="65000"/>
                  <a:lumOff val="35000"/>
                </a:schemeClr>
              </a:buClr>
              <a:buFont typeface="Arial" panose="020B0604020202020204" pitchFamily="34" charset="0"/>
              <a:buChar char="•"/>
            </a:pPr>
            <a:r>
              <a:rPr lang="en-US" sz="1400" b="1" u="sng" dirty="0" smtClean="0">
                <a:latin typeface="SketchFlow Print" panose="02000000000000000000" pitchFamily="2" charset="0"/>
              </a:rPr>
              <a:t>Are there invalid characters?</a:t>
            </a:r>
            <a:endParaRPr lang="en-US" sz="1400" b="1" dirty="0">
              <a:latin typeface="SketchFlow Print" panose="02000000000000000000"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5232" y="3601577"/>
            <a:ext cx="2901462" cy="2514600"/>
          </a:xfrm>
          <a:prstGeom prst="rect">
            <a:avLst/>
          </a:prstGeom>
        </p:spPr>
      </p:pic>
      <p:sp>
        <p:nvSpPr>
          <p:cNvPr id="14" name="TextBox 13"/>
          <p:cNvSpPr txBox="1"/>
          <p:nvPr/>
        </p:nvSpPr>
        <p:spPr>
          <a:xfrm>
            <a:off x="5437632" y="3856450"/>
            <a:ext cx="2639568" cy="2031325"/>
          </a:xfrm>
          <a:prstGeom prst="rect">
            <a:avLst/>
          </a:prstGeom>
          <a:noFill/>
        </p:spPr>
        <p:txBody>
          <a:bodyPr wrap="square" rtlCol="0">
            <a:spAutoFit/>
          </a:bodyPr>
          <a:lstStyle/>
          <a:p>
            <a:pPr marL="285750" indent="-285750">
              <a:lnSpc>
                <a:spcPct val="150000"/>
              </a:lnSpc>
              <a:buClr>
                <a:schemeClr val="tx1">
                  <a:lumMod val="65000"/>
                  <a:lumOff val="35000"/>
                </a:schemeClr>
              </a:buClr>
              <a:buFont typeface="Arial" panose="020B0604020202020204" pitchFamily="34" charset="0"/>
              <a:buChar char="•"/>
            </a:pPr>
            <a:r>
              <a:rPr lang="en-US" sz="1400" b="1" u="sng" dirty="0" smtClean="0">
                <a:latin typeface="SketchFlow Print" panose="02000000000000000000" pitchFamily="2" charset="0"/>
              </a:rPr>
              <a:t>What does should mean?</a:t>
            </a:r>
          </a:p>
          <a:p>
            <a:pPr marL="285750" indent="-285750">
              <a:lnSpc>
                <a:spcPct val="150000"/>
              </a:lnSpc>
              <a:buClr>
                <a:schemeClr val="tx1">
                  <a:lumMod val="65000"/>
                  <a:lumOff val="35000"/>
                </a:schemeClr>
              </a:buClr>
              <a:buFont typeface="Arial" panose="020B0604020202020204" pitchFamily="34" charset="0"/>
              <a:buChar char="•"/>
            </a:pPr>
            <a:r>
              <a:rPr lang="en-US" sz="1400" b="1" u="sng" dirty="0" smtClean="0">
                <a:latin typeface="SketchFlow Print" panose="02000000000000000000" pitchFamily="2" charset="0"/>
              </a:rPr>
              <a:t>What does prominently display mean?</a:t>
            </a:r>
          </a:p>
          <a:p>
            <a:pPr marL="285750" indent="-285750">
              <a:lnSpc>
                <a:spcPct val="150000"/>
              </a:lnSpc>
              <a:buClr>
                <a:schemeClr val="tx1">
                  <a:lumMod val="65000"/>
                  <a:lumOff val="35000"/>
                </a:schemeClr>
              </a:buClr>
              <a:buFont typeface="Arial" panose="020B0604020202020204" pitchFamily="34" charset="0"/>
              <a:buChar char="•"/>
            </a:pPr>
            <a:r>
              <a:rPr lang="en-US" sz="1400" b="1" u="sng" dirty="0" smtClean="0">
                <a:latin typeface="SketchFlow Print" panose="02000000000000000000" pitchFamily="2" charset="0"/>
              </a:rPr>
              <a:t>Is invalid data defined elsewhere?</a:t>
            </a:r>
            <a:endParaRPr lang="en-US" sz="1400" b="1" dirty="0">
              <a:latin typeface="SketchFlow Print" panose="02000000000000000000" pitchFamily="2" charset="0"/>
            </a:endParaRPr>
          </a:p>
        </p:txBody>
      </p:sp>
      <p:cxnSp>
        <p:nvCxnSpPr>
          <p:cNvPr id="3" name="Elbow Connector 2"/>
          <p:cNvCxnSpPr>
            <a:stCxn id="19" idx="3"/>
            <a:endCxn id="10" idx="1"/>
          </p:cNvCxnSpPr>
          <p:nvPr/>
        </p:nvCxnSpPr>
        <p:spPr>
          <a:xfrm flipV="1">
            <a:off x="3810000" y="2400300"/>
            <a:ext cx="1447800" cy="169926"/>
          </a:xfrm>
          <a:prstGeom prst="bentConnector3">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9" idx="3"/>
            <a:endCxn id="12" idx="1"/>
          </p:cNvCxnSpPr>
          <p:nvPr/>
        </p:nvCxnSpPr>
        <p:spPr>
          <a:xfrm>
            <a:off x="4114800" y="4744974"/>
            <a:ext cx="1170432" cy="113903"/>
          </a:xfrm>
          <a:prstGeom prst="bent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071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Additional reasons</a:t>
            </a:r>
            <a:endParaRPr lang="en-US" sz="3600" dirty="0"/>
          </a:p>
        </p:txBody>
      </p:sp>
      <p:sp>
        <p:nvSpPr>
          <p:cNvPr id="2" name="Content Placeholder 1"/>
          <p:cNvSpPr>
            <a:spLocks noGrp="1"/>
          </p:cNvSpPr>
          <p:nvPr>
            <p:ph idx="1"/>
          </p:nvPr>
        </p:nvSpPr>
        <p:spPr>
          <a:xfrm>
            <a:off x="762000" y="1219200"/>
            <a:ext cx="7543800" cy="4876800"/>
          </a:xfrm>
        </p:spPr>
        <p:txBody>
          <a:bodyPr anchor="t"/>
          <a:lstStyle/>
          <a:p>
            <a:pPr>
              <a:lnSpc>
                <a:spcPct val="150000"/>
              </a:lnSpc>
            </a:pPr>
            <a:r>
              <a:rPr lang="en-US" dirty="0" smtClean="0">
                <a:latin typeface="Arial" panose="020B0604020202020204" pitchFamily="34" charset="0"/>
                <a:cs typeface="Arial" panose="020B0604020202020204" pitchFamily="34" charset="0"/>
              </a:rPr>
              <a:t>Stories are understandable</a:t>
            </a:r>
          </a:p>
          <a:p>
            <a:pPr lvl="1">
              <a:lnSpc>
                <a:spcPct val="150000"/>
              </a:lnSpc>
            </a:pPr>
            <a:r>
              <a:rPr lang="en-US" dirty="0" smtClean="0">
                <a:latin typeface="Arial" panose="020B0604020202020204" pitchFamily="34" charset="0"/>
                <a:cs typeface="Arial" panose="020B0604020202020204" pitchFamily="34" charset="0"/>
              </a:rPr>
              <a:t>Developers and customers understand them</a:t>
            </a:r>
          </a:p>
          <a:p>
            <a:pPr lvl="1">
              <a:lnSpc>
                <a:spcPct val="150000"/>
              </a:lnSpc>
            </a:pPr>
            <a:r>
              <a:rPr lang="en-US" dirty="0" smtClean="0">
                <a:latin typeface="Arial" panose="020B0604020202020204" pitchFamily="34" charset="0"/>
                <a:cs typeface="Arial" panose="020B0604020202020204" pitchFamily="34" charset="0"/>
              </a:rPr>
              <a:t>People are better able to remember events if they are organized into stories</a:t>
            </a:r>
          </a:p>
          <a:p>
            <a:pPr>
              <a:lnSpc>
                <a:spcPct val="150000"/>
              </a:lnSpc>
            </a:pPr>
            <a:r>
              <a:rPr lang="en-US" dirty="0" smtClean="0">
                <a:latin typeface="Arial" panose="020B0604020202020204" pitchFamily="34" charset="0"/>
                <a:cs typeface="Arial" panose="020B0604020202020204" pitchFamily="34" charset="0"/>
              </a:rPr>
              <a:t>Support and encourage iterative development</a:t>
            </a:r>
          </a:p>
          <a:p>
            <a:pPr lvl="1">
              <a:lnSpc>
                <a:spcPct val="150000"/>
              </a:lnSpc>
            </a:pPr>
            <a:r>
              <a:rPr lang="en-US" dirty="0" smtClean="0">
                <a:latin typeface="Arial" panose="020B0604020202020204" pitchFamily="34" charset="0"/>
                <a:cs typeface="Arial" panose="020B0604020202020204" pitchFamily="34" charset="0"/>
              </a:rPr>
              <a:t>Can easily start with epics and disaggregate closer to development time</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28</a:t>
            </a:fld>
            <a:endParaRPr lang="en-US" dirty="0"/>
          </a:p>
        </p:txBody>
      </p:sp>
    </p:spTree>
    <p:extLst>
      <p:ext uri="{BB962C8B-B14F-4D97-AF65-F5344CB8AC3E}">
        <p14:creationId xmlns:p14="http://schemas.microsoft.com/office/powerpoint/2010/main" val="412106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Yet more reasons</a:t>
            </a:r>
            <a:endParaRPr lang="en-US" sz="3600" dirty="0"/>
          </a:p>
        </p:txBody>
      </p:sp>
      <p:sp>
        <p:nvSpPr>
          <p:cNvPr id="2" name="Content Placeholder 1"/>
          <p:cNvSpPr>
            <a:spLocks noGrp="1"/>
          </p:cNvSpPr>
          <p:nvPr>
            <p:ph idx="1"/>
          </p:nvPr>
        </p:nvSpPr>
        <p:spPr>
          <a:xfrm>
            <a:off x="762000" y="1219200"/>
            <a:ext cx="7543800" cy="4876800"/>
          </a:xfrm>
        </p:spPr>
        <p:txBody>
          <a:bodyPr anchor="t"/>
          <a:lstStyle/>
          <a:p>
            <a:pPr>
              <a:lnSpc>
                <a:spcPct val="150000"/>
              </a:lnSpc>
            </a:pPr>
            <a:r>
              <a:rPr lang="en-US" dirty="0" smtClean="0">
                <a:latin typeface="Arial" panose="020B0604020202020204" pitchFamily="34" charset="0"/>
                <a:cs typeface="Arial" panose="020B0604020202020204" pitchFamily="34" charset="0"/>
              </a:rPr>
              <a:t>Stories are the right size for planning</a:t>
            </a:r>
          </a:p>
          <a:p>
            <a:pPr>
              <a:lnSpc>
                <a:spcPct val="150000"/>
              </a:lnSpc>
            </a:pPr>
            <a:r>
              <a:rPr lang="en-US" dirty="0" smtClean="0">
                <a:latin typeface="Arial" panose="020B0604020202020204" pitchFamily="34" charset="0"/>
                <a:cs typeface="Arial" panose="020B0604020202020204" pitchFamily="34" charset="0"/>
              </a:rPr>
              <a:t>Stories support opportunistic development</a:t>
            </a:r>
          </a:p>
          <a:p>
            <a:pPr lvl="1">
              <a:lnSpc>
                <a:spcPct val="150000"/>
              </a:lnSpc>
            </a:pPr>
            <a:r>
              <a:rPr lang="en-US" dirty="0" smtClean="0">
                <a:latin typeface="Arial" panose="020B0604020202020204" pitchFamily="34" charset="0"/>
                <a:cs typeface="Arial" panose="020B0604020202020204" pitchFamily="34" charset="0"/>
              </a:rPr>
              <a:t>We design solutions by moving opportunistically between top-down and bottom-up approaches</a:t>
            </a:r>
          </a:p>
          <a:p>
            <a:pPr>
              <a:lnSpc>
                <a:spcPct val="150000"/>
              </a:lnSpc>
            </a:pPr>
            <a:r>
              <a:rPr lang="en-US" dirty="0" smtClean="0">
                <a:latin typeface="Arial" panose="020B0604020202020204" pitchFamily="34" charset="0"/>
                <a:cs typeface="Arial" panose="020B0604020202020204" pitchFamily="34" charset="0"/>
              </a:rPr>
              <a:t>Stories support participatory design</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29</a:t>
            </a:fld>
            <a:endParaRPr lang="en-US" dirty="0"/>
          </a:p>
        </p:txBody>
      </p:sp>
    </p:spTree>
    <p:extLst>
      <p:ext uri="{BB962C8B-B14F-4D97-AF65-F5344CB8AC3E}">
        <p14:creationId xmlns:p14="http://schemas.microsoft.com/office/powerpoint/2010/main" val="2125305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What problem do stories address?</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467600" cy="4944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500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Most importantly</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30</a:t>
            </a:fld>
            <a:endParaRPr lang="en-US" dirty="0"/>
          </a:p>
        </p:txBody>
      </p:sp>
      <p:sp>
        <p:nvSpPr>
          <p:cNvPr id="7" name="Rectangle 6"/>
          <p:cNvSpPr/>
          <p:nvPr/>
        </p:nvSpPr>
        <p:spPr>
          <a:xfrm>
            <a:off x="2286000" y="2133600"/>
            <a:ext cx="4038600" cy="2362200"/>
          </a:xfrm>
          <a:prstGeom prst="rect">
            <a:avLst/>
          </a:prstGeom>
          <a:solidFill>
            <a:schemeClr val="bg1">
              <a:lumMod val="95000"/>
            </a:schemeClr>
          </a:solidFill>
          <a:ln w="25400" cmpd="thickThin">
            <a:solidFill>
              <a:schemeClr val="tx1"/>
            </a:solidFill>
          </a:ln>
          <a:effectLst>
            <a:outerShdw blurRad="50800" dist="38100" dir="4200000" sx="103000" sy="103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362200" y="2209800"/>
            <a:ext cx="3962400" cy="2057400"/>
          </a:xfrm>
          <a:prstGeom prst="rect">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pPr>
            <a:r>
              <a:rPr lang="en-US" sz="2000" dirty="0" smtClean="0">
                <a:solidFill>
                  <a:schemeClr val="tx1"/>
                </a:solidFill>
                <a:latin typeface="Arial" panose="020B0604020202020204" pitchFamily="34" charset="0"/>
                <a:cs typeface="Arial" panose="020B0604020202020204" pitchFamily="34" charset="0"/>
              </a:rPr>
              <a:t>The story text we write on cards is less important than the conversations we have.</a:t>
            </a:r>
            <a:endParaRPr lang="en-US" sz="20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2334768" y="2206752"/>
            <a:ext cx="2923032" cy="609600"/>
          </a:xfrm>
          <a:prstGeom prst="roundRect">
            <a:avLst/>
          </a:prstGeom>
          <a:solidFill>
            <a:srgbClr val="0070C0">
              <a:alpha val="75000"/>
            </a:srgb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Don’t forget the purpose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860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INVEST</a:t>
            </a:r>
            <a:endParaRPr lang="en-US" sz="3600" dirty="0"/>
          </a:p>
        </p:txBody>
      </p:sp>
      <p:sp>
        <p:nvSpPr>
          <p:cNvPr id="2" name="Content Placeholder 1"/>
          <p:cNvSpPr>
            <a:spLocks noGrp="1"/>
          </p:cNvSpPr>
          <p:nvPr>
            <p:ph idx="1"/>
          </p:nvPr>
        </p:nvSpPr>
        <p:spPr>
          <a:xfrm>
            <a:off x="762000" y="1219200"/>
            <a:ext cx="7543800" cy="4876800"/>
          </a:xfrm>
        </p:spPr>
        <p:txBody>
          <a:bodyPr anchor="t">
            <a:noAutofit/>
          </a:bodyPr>
          <a:lstStyle/>
          <a:p>
            <a:pPr marL="0" indent="0">
              <a:buNone/>
            </a:pPr>
            <a:r>
              <a:rPr lang="en-US" sz="3200" dirty="0" smtClean="0">
                <a:solidFill>
                  <a:schemeClr val="accent1"/>
                </a:solidFill>
                <a:latin typeface="Arial" panose="020B0604020202020204" pitchFamily="34" charset="0"/>
                <a:cs typeface="Arial" panose="020B0604020202020204" pitchFamily="34" charset="0"/>
              </a:rPr>
              <a:t>I</a:t>
            </a:r>
            <a:r>
              <a:rPr lang="en-US" sz="1600" dirty="0" smtClean="0">
                <a:latin typeface="Arial" panose="020B0604020202020204" pitchFamily="34" charset="0"/>
                <a:cs typeface="Arial" panose="020B0604020202020204" pitchFamily="34" charset="0"/>
              </a:rPr>
              <a:t>ndependent – </a:t>
            </a:r>
            <a:r>
              <a:rPr lang="en-US" sz="1200" dirty="0" smtClean="0">
                <a:latin typeface="Arial" panose="020B0604020202020204" pitchFamily="34" charset="0"/>
                <a:cs typeface="Arial" panose="020B0604020202020204" pitchFamily="34" charset="0"/>
              </a:rPr>
              <a:t>The story stands alone.  Stories that are highly dependent on each other are hard to prioritize and hard to estimate.  Problems with dependencies can be solved by dividing stories differently, or combining several small stories into a single larger one.</a:t>
            </a:r>
          </a:p>
          <a:p>
            <a:pPr marL="0" indent="0">
              <a:buNone/>
            </a:pPr>
            <a:r>
              <a:rPr lang="en-US" sz="3200" dirty="0" smtClean="0">
                <a:solidFill>
                  <a:schemeClr val="accent1"/>
                </a:solidFill>
                <a:latin typeface="Arial" panose="020B0604020202020204" pitchFamily="34" charset="0"/>
                <a:cs typeface="Arial" panose="020B0604020202020204" pitchFamily="34" charset="0"/>
              </a:rPr>
              <a:t>N</a:t>
            </a:r>
            <a:r>
              <a:rPr lang="en-US" sz="1600" dirty="0" smtClean="0">
                <a:latin typeface="Arial" panose="020B0604020202020204" pitchFamily="34" charset="0"/>
                <a:cs typeface="Arial" panose="020B0604020202020204" pitchFamily="34" charset="0"/>
              </a:rPr>
              <a:t>egotiable</a:t>
            </a:r>
            <a:r>
              <a:rPr lang="en-US" sz="1100" dirty="0" smtClean="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Remember </a:t>
            </a:r>
            <a:r>
              <a:rPr lang="en-US" sz="1200" dirty="0" smtClean="0">
                <a:solidFill>
                  <a:schemeClr val="accent1"/>
                </a:solidFill>
                <a:latin typeface="Arial" panose="020B0604020202020204" pitchFamily="34" charset="0"/>
                <a:cs typeface="Arial" panose="020B0604020202020204" pitchFamily="34" charset="0"/>
              </a:rPr>
              <a:t>Card-Conversation-Confirmation</a:t>
            </a:r>
            <a:r>
              <a:rPr lang="en-US" sz="1200" dirty="0" smtClean="0">
                <a:latin typeface="Arial" panose="020B0604020202020204" pitchFamily="34" charset="0"/>
                <a:cs typeface="Arial" panose="020B0604020202020204" pitchFamily="34" charset="0"/>
              </a:rPr>
              <a:t>? A story should be a starting point for a conversation and an opening for the team to suggest a solution, not a detailed description of how the Product Owner expects that feature or piece of functionality to be implemented.</a:t>
            </a:r>
          </a:p>
          <a:p>
            <a:pPr marL="0" indent="0">
              <a:buNone/>
            </a:pPr>
            <a:r>
              <a:rPr lang="en-US" sz="3200" dirty="0" smtClean="0">
                <a:solidFill>
                  <a:schemeClr val="accent1"/>
                </a:solidFill>
                <a:latin typeface="Arial" panose="020B0604020202020204" pitchFamily="34" charset="0"/>
                <a:cs typeface="Arial" panose="020B0604020202020204" pitchFamily="34" charset="0"/>
              </a:rPr>
              <a:t>V</a:t>
            </a:r>
            <a:r>
              <a:rPr lang="en-US" sz="1600" dirty="0" smtClean="0">
                <a:latin typeface="Arial" panose="020B0604020202020204" pitchFamily="34" charset="0"/>
                <a:cs typeface="Arial" panose="020B0604020202020204" pitchFamily="34" charset="0"/>
              </a:rPr>
              <a:t>aluable</a:t>
            </a:r>
            <a:r>
              <a:rPr lang="en-US" sz="1100" dirty="0" smtClean="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It’s all about the end-user.  If you can’t describe the value a customer is going to get out of your story, it’s not a good story.</a:t>
            </a:r>
          </a:p>
          <a:p>
            <a:pPr marL="0" indent="0">
              <a:buNone/>
            </a:pPr>
            <a:r>
              <a:rPr lang="en-US" sz="3200" dirty="0" smtClean="0">
                <a:solidFill>
                  <a:schemeClr val="accent1"/>
                </a:solidFill>
                <a:latin typeface="Arial" panose="020B0604020202020204" pitchFamily="34" charset="0"/>
                <a:cs typeface="Arial" panose="020B0604020202020204" pitchFamily="34" charset="0"/>
              </a:rPr>
              <a:t>E</a:t>
            </a:r>
            <a:r>
              <a:rPr lang="en-US" sz="1600" dirty="0" smtClean="0">
                <a:latin typeface="Arial" panose="020B0604020202020204" pitchFamily="34" charset="0"/>
                <a:cs typeface="Arial" panose="020B0604020202020204" pitchFamily="34" charset="0"/>
              </a:rPr>
              <a:t>stimable</a:t>
            </a:r>
            <a:r>
              <a:rPr lang="en-US" sz="1100" dirty="0" smtClean="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No estimate, no entry into the Sprint backlog.  If there’s not enough information or definition to allow the team to put an estimate on a story, it doesn’t get started.</a:t>
            </a:r>
          </a:p>
          <a:p>
            <a:pPr marL="0" indent="0">
              <a:buNone/>
            </a:pPr>
            <a:r>
              <a:rPr lang="en-US" sz="3200" dirty="0" smtClean="0">
                <a:solidFill>
                  <a:schemeClr val="accent1"/>
                </a:solidFill>
                <a:latin typeface="Arial" panose="020B0604020202020204" pitchFamily="34" charset="0"/>
                <a:cs typeface="Arial" panose="020B0604020202020204" pitchFamily="34" charset="0"/>
              </a:rPr>
              <a:t>S</a:t>
            </a:r>
            <a:r>
              <a:rPr lang="en-US" sz="1600" dirty="0" smtClean="0">
                <a:latin typeface="Arial" panose="020B0604020202020204" pitchFamily="34" charset="0"/>
                <a:cs typeface="Arial" panose="020B0604020202020204" pitchFamily="34" charset="0"/>
              </a:rPr>
              <a:t>mall</a:t>
            </a:r>
            <a:r>
              <a:rPr lang="en-US" sz="1100" dirty="0" smtClean="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A story shouldn’t take longer than a single Sprint to finish.  Any larger than this and it’s hard to estimate or plan for it.  It’s also likely to be hard to write acceptance criteria and to test.</a:t>
            </a:r>
          </a:p>
          <a:p>
            <a:pPr marL="0" indent="0">
              <a:buNone/>
            </a:pPr>
            <a:r>
              <a:rPr lang="en-US" sz="3200" dirty="0" smtClean="0">
                <a:solidFill>
                  <a:schemeClr val="accent1"/>
                </a:solidFill>
                <a:latin typeface="Arial" panose="020B0604020202020204" pitchFamily="34" charset="0"/>
                <a:cs typeface="Arial" panose="020B0604020202020204" pitchFamily="34" charset="0"/>
              </a:rPr>
              <a:t>T</a:t>
            </a:r>
            <a:r>
              <a:rPr lang="en-US" sz="1600" dirty="0" smtClean="0">
                <a:latin typeface="Arial" panose="020B0604020202020204" pitchFamily="34" charset="0"/>
                <a:cs typeface="Arial" panose="020B0604020202020204" pitchFamily="34" charset="0"/>
              </a:rPr>
              <a:t>estable</a:t>
            </a:r>
            <a:r>
              <a:rPr lang="en-US" sz="1100" dirty="0" smtClean="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If you can’t test it, how do you know when a story is done and working as it should.</a:t>
            </a:r>
            <a:endParaRPr lang="en-US" sz="1800" dirty="0">
              <a:latin typeface="Arial" panose="020B0604020202020204" pitchFamily="34" charset="0"/>
              <a:cs typeface="Arial" panose="020B0604020202020204" pitchFamily="34" charset="0"/>
            </a:endParaRPr>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31</a:t>
            </a:fld>
            <a:endParaRPr lang="en-US" dirty="0"/>
          </a:p>
        </p:txBody>
      </p:sp>
    </p:spTree>
    <p:extLst>
      <p:ext uri="{BB962C8B-B14F-4D97-AF65-F5344CB8AC3E}">
        <p14:creationId xmlns:p14="http://schemas.microsoft.com/office/powerpoint/2010/main" val="1560239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7100" y="990601"/>
            <a:ext cx="2209800" cy="4508927"/>
          </a:xfrm>
          <a:prstGeom prst="rect">
            <a:avLst/>
          </a:prstGeom>
          <a:noFill/>
        </p:spPr>
        <p:txBody>
          <a:bodyPr wrap="square" rtlCol="0">
            <a:spAutoFit/>
            <a:scene3d>
              <a:camera prst="isometricOffAxis1Right"/>
              <a:lightRig rig="threePt" dir="t"/>
            </a:scene3d>
            <a:sp3d extrusionH="508000">
              <a:bevelT w="190500" h="190500"/>
            </a:sp3d>
          </a:bodyPr>
          <a:lstStyle/>
          <a:p>
            <a:r>
              <a:rPr lang="en-US" sz="28700" dirty="0" smtClean="0">
                <a:gradFill flip="none" rotWithShape="1">
                  <a:gsLst>
                    <a:gs pos="0">
                      <a:srgbClr val="B40101"/>
                    </a:gs>
                    <a:gs pos="89000">
                      <a:schemeClr val="accent1">
                        <a:tint val="23500"/>
                        <a:satMod val="160000"/>
                        <a:lumMod val="50000"/>
                      </a:schemeClr>
                    </a:gs>
                  </a:gsLst>
                  <a:path path="circle">
                    <a:fillToRect l="100000" b="100000"/>
                  </a:path>
                  <a:tileRect t="-100000" r="-100000"/>
                </a:gradFill>
                <a:latin typeface="Arial Black" panose="020B0A04020102020204" pitchFamily="34" charset="0"/>
              </a:rPr>
              <a:t>?</a:t>
            </a:r>
            <a:endParaRPr lang="en-US" sz="28700" dirty="0">
              <a:gradFill flip="none" rotWithShape="1">
                <a:gsLst>
                  <a:gs pos="0">
                    <a:srgbClr val="B40101"/>
                  </a:gs>
                  <a:gs pos="89000">
                    <a:schemeClr val="accent1">
                      <a:tint val="23500"/>
                      <a:satMod val="160000"/>
                      <a:lumMod val="50000"/>
                    </a:schemeClr>
                  </a:gs>
                </a:gsLst>
                <a:path path="circle">
                  <a:fillToRect l="100000" b="100000"/>
                </a:path>
                <a:tileRect t="-100000" r="-100000"/>
              </a:gradFill>
              <a:latin typeface="Arial Black" panose="020B0A04020102020204" pitchFamily="34" charset="0"/>
            </a:endParaRPr>
          </a:p>
        </p:txBody>
      </p:sp>
    </p:spTree>
    <p:extLst>
      <p:ext uri="{BB962C8B-B14F-4D97-AF65-F5344CB8AC3E}">
        <p14:creationId xmlns:p14="http://schemas.microsoft.com/office/powerpoint/2010/main" val="2874663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pPr algn="ctr"/>
            <a:r>
              <a:rPr lang="en-US" sz="3600" dirty="0" smtClean="0"/>
              <a:t>References</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33</a:t>
            </a:fld>
            <a:endParaRPr lang="en-US" dirty="0"/>
          </a:p>
        </p:txBody>
      </p:sp>
      <p:sp>
        <p:nvSpPr>
          <p:cNvPr id="7" name="Content Placeholder 1"/>
          <p:cNvSpPr>
            <a:spLocks noGrp="1"/>
          </p:cNvSpPr>
          <p:nvPr>
            <p:ph idx="1"/>
          </p:nvPr>
        </p:nvSpPr>
        <p:spPr>
          <a:xfrm>
            <a:off x="762000" y="1219200"/>
            <a:ext cx="7543800" cy="4876800"/>
          </a:xfrm>
        </p:spPr>
        <p:txBody>
          <a:bodyPr anchor="t">
            <a:normAutofit/>
          </a:bodyPr>
          <a:lstStyle/>
          <a:p>
            <a:r>
              <a:rPr lang="en-US" dirty="0" smtClean="0">
                <a:solidFill>
                  <a:schemeClr val="bg2">
                    <a:lumMod val="50000"/>
                  </a:schemeClr>
                </a:solidFill>
              </a:rPr>
              <a:t>Cohn, Mike. “User Stories for Agile Requirements”</a:t>
            </a:r>
          </a:p>
          <a:p>
            <a:pPr>
              <a:buFont typeface="Wingdings" panose="05000000000000000000" pitchFamily="2" charset="2"/>
              <a:buChar char="ü"/>
            </a:pPr>
            <a:endParaRPr lang="en-US" i="1" dirty="0">
              <a:solidFill>
                <a:schemeClr val="tx1"/>
              </a:solidFill>
            </a:endParaRPr>
          </a:p>
        </p:txBody>
      </p:sp>
    </p:spTree>
    <p:extLst>
      <p:ext uri="{BB962C8B-B14F-4D97-AF65-F5344CB8AC3E}">
        <p14:creationId xmlns:p14="http://schemas.microsoft.com/office/powerpoint/2010/main" val="2163139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Balance is critical</a:t>
            </a:r>
            <a:endParaRPr lang="en-US" sz="3600" dirty="0"/>
          </a:p>
        </p:txBody>
      </p:sp>
      <p:sp>
        <p:nvSpPr>
          <p:cNvPr id="2" name="Content Placeholder 1"/>
          <p:cNvSpPr>
            <a:spLocks noGrp="1"/>
          </p:cNvSpPr>
          <p:nvPr>
            <p:ph idx="1"/>
          </p:nvPr>
        </p:nvSpPr>
        <p:spPr>
          <a:xfrm>
            <a:off x="762000" y="1219200"/>
            <a:ext cx="7543800" cy="4876800"/>
          </a:xfrm>
        </p:spPr>
        <p:txBody>
          <a:bodyPr anchor="t"/>
          <a:lstStyle/>
          <a:p>
            <a:r>
              <a:rPr lang="en-US" dirty="0" smtClean="0">
                <a:latin typeface="Arial" panose="020B0604020202020204" pitchFamily="34" charset="0"/>
                <a:cs typeface="Arial" panose="020B0604020202020204" pitchFamily="34" charset="0"/>
              </a:rPr>
              <a:t>If either side dominates, the business loses</a:t>
            </a:r>
          </a:p>
          <a:p>
            <a:r>
              <a:rPr lang="en-US" dirty="0" smtClean="0">
                <a:latin typeface="Arial" panose="020B0604020202020204" pitchFamily="34" charset="0"/>
                <a:cs typeface="Arial" panose="020B0604020202020204" pitchFamily="34" charset="0"/>
              </a:rPr>
              <a:t>If the business side dominates…</a:t>
            </a:r>
          </a:p>
          <a:p>
            <a:pPr lvl="1"/>
            <a:r>
              <a:rPr lang="en-US" dirty="0" smtClean="0">
                <a:latin typeface="Arial" panose="020B0604020202020204" pitchFamily="34" charset="0"/>
                <a:cs typeface="Arial" panose="020B0604020202020204" pitchFamily="34" charset="0"/>
              </a:rPr>
              <a:t>…functionality and dates are mandated with little regard for reality or whether the developers understand the requirements</a:t>
            </a:r>
          </a:p>
          <a:p>
            <a:r>
              <a:rPr lang="en-US" dirty="0" smtClean="0">
                <a:latin typeface="Arial" panose="020B0604020202020204" pitchFamily="34" charset="0"/>
                <a:cs typeface="Arial" panose="020B0604020202020204" pitchFamily="34" charset="0"/>
              </a:rPr>
              <a:t>If the developers dominate…</a:t>
            </a:r>
          </a:p>
          <a:p>
            <a:pPr lvl="1"/>
            <a:r>
              <a:rPr lang="en-US" dirty="0" smtClean="0">
                <a:latin typeface="Arial" panose="020B0604020202020204" pitchFamily="34" charset="0"/>
                <a:cs typeface="Arial" panose="020B0604020202020204" pitchFamily="34" charset="0"/>
              </a:rPr>
              <a:t>…technical jargon replaces the language of the business and developers lose the opportunity to learn from listening</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4</a:t>
            </a:fld>
            <a:endParaRPr lang="en-US" dirty="0"/>
          </a:p>
        </p:txBody>
      </p:sp>
    </p:spTree>
    <p:extLst>
      <p:ext uri="{BB962C8B-B14F-4D97-AF65-F5344CB8AC3E}">
        <p14:creationId xmlns:p14="http://schemas.microsoft.com/office/powerpoint/2010/main" val="890785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Resource allocation</a:t>
            </a:r>
            <a:endParaRPr lang="en-US" sz="3600" dirty="0"/>
          </a:p>
        </p:txBody>
      </p:sp>
      <p:sp>
        <p:nvSpPr>
          <p:cNvPr id="2" name="Content Placeholder 1"/>
          <p:cNvSpPr>
            <a:spLocks noGrp="1"/>
          </p:cNvSpPr>
          <p:nvPr>
            <p:ph idx="1"/>
          </p:nvPr>
        </p:nvSpPr>
        <p:spPr>
          <a:xfrm>
            <a:off x="762000" y="1219200"/>
            <a:ext cx="4114800" cy="4876800"/>
          </a:xfrm>
        </p:spPr>
        <p:txBody>
          <a:bodyPr anchor="t"/>
          <a:lstStyle/>
          <a:p>
            <a:r>
              <a:rPr lang="en-US" dirty="0" smtClean="0">
                <a:latin typeface="Arial" panose="020B0604020202020204" pitchFamily="34" charset="0"/>
                <a:cs typeface="Arial" panose="020B0604020202020204" pitchFamily="34" charset="0"/>
              </a:rPr>
              <a:t>We need a way of working together so that resource allocation becomes a shared problem</a:t>
            </a:r>
          </a:p>
          <a:p>
            <a:r>
              <a:rPr lang="en-US" dirty="0" smtClean="0">
                <a:latin typeface="Arial" panose="020B0604020202020204" pitchFamily="34" charset="0"/>
                <a:cs typeface="Arial" panose="020B0604020202020204" pitchFamily="34" charset="0"/>
              </a:rPr>
              <a:t>Project fails when the problem of resource allocation falls to far to one side</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590800"/>
            <a:ext cx="6325483" cy="3048426"/>
          </a:xfrm>
          <a:prstGeom prst="rect">
            <a:avLst/>
          </a:prstGeom>
        </p:spPr>
      </p:pic>
    </p:spTree>
    <p:extLst>
      <p:ext uri="{BB962C8B-B14F-4D97-AF65-F5344CB8AC3E}">
        <p14:creationId xmlns:p14="http://schemas.microsoft.com/office/powerpoint/2010/main" val="4294403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Responsibility for resource allocation</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6</a:t>
            </a:fld>
            <a:endParaRPr lang="en-US" dirty="0"/>
          </a:p>
        </p:txBody>
      </p:sp>
      <p:sp>
        <p:nvSpPr>
          <p:cNvPr id="5" name="Rectangle 4"/>
          <p:cNvSpPr/>
          <p:nvPr/>
        </p:nvSpPr>
        <p:spPr>
          <a:xfrm rot="21347635">
            <a:off x="926498" y="1425727"/>
            <a:ext cx="4780004" cy="2485132"/>
          </a:xfrm>
          <a:prstGeom prst="rect">
            <a:avLst/>
          </a:prstGeom>
          <a:solidFill>
            <a:schemeClr val="bg1">
              <a:lumMod val="95000"/>
            </a:schemeClr>
          </a:solidFill>
          <a:ln w="31750" cmpd="thickThi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May trade quality for additional features</a:t>
            </a:r>
          </a:p>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May only partially implement a feature</a:t>
            </a:r>
          </a:p>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May solely make decisions that should involve the business</a:t>
            </a:r>
            <a:endParaRPr lang="en-US" sz="2800" dirty="0">
              <a:solidFill>
                <a:schemeClr val="tx1"/>
              </a:solidFill>
              <a:latin typeface="Arabic Typesetting" panose="03020402040406030203" pitchFamily="66" charset="-78"/>
              <a:cs typeface="Arabic Typesetting" panose="03020402040406030203" pitchFamily="66" charset="-78"/>
            </a:endParaRPr>
          </a:p>
        </p:txBody>
      </p:sp>
      <p:sp>
        <p:nvSpPr>
          <p:cNvPr id="7" name="Rounded Rectangle 6"/>
          <p:cNvSpPr/>
          <p:nvPr/>
        </p:nvSpPr>
        <p:spPr>
          <a:xfrm rot="21360000">
            <a:off x="1295400" y="1560504"/>
            <a:ext cx="3505200" cy="381000"/>
          </a:xfrm>
          <a:prstGeom prst="roundRect">
            <a:avLst/>
          </a:prstGeom>
          <a:gradFill flip="none" rotWithShape="1">
            <a:gsLst>
              <a:gs pos="0">
                <a:schemeClr val="accent1"/>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solidFill>
                <a:latin typeface="Arabic Typesetting" panose="03020402040406030203" pitchFamily="66" charset="-78"/>
                <a:cs typeface="Arabic Typesetting" panose="03020402040406030203" pitchFamily="66" charset="-78"/>
              </a:rPr>
              <a:t>If developers are responsible…</a:t>
            </a:r>
            <a:endParaRPr lang="en-US" sz="2800" b="1" dirty="0">
              <a:solidFill>
                <a:schemeClr val="tx2"/>
              </a:solidFill>
              <a:latin typeface="Arabic Typesetting" panose="03020402040406030203" pitchFamily="66" charset="-78"/>
              <a:cs typeface="Arabic Typesetting" panose="03020402040406030203" pitchFamily="66" charset="-78"/>
            </a:endParaRPr>
          </a:p>
        </p:txBody>
      </p:sp>
      <p:sp>
        <p:nvSpPr>
          <p:cNvPr id="10" name="Rectangle 9"/>
          <p:cNvSpPr/>
          <p:nvPr/>
        </p:nvSpPr>
        <p:spPr>
          <a:xfrm rot="21347635">
            <a:off x="3589898" y="3515122"/>
            <a:ext cx="4780004" cy="2485132"/>
          </a:xfrm>
          <a:prstGeom prst="rect">
            <a:avLst/>
          </a:prstGeom>
          <a:solidFill>
            <a:schemeClr val="bg1">
              <a:lumMod val="95000"/>
            </a:schemeClr>
          </a:solidFill>
          <a:ln w="31750" cmpd="thickThi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Lengthy upfront requirements negotiation and signoff</a:t>
            </a:r>
          </a:p>
          <a:p>
            <a:pPr marL="285750" indent="-285750">
              <a:buClr>
                <a:schemeClr val="accent1"/>
              </a:buClr>
              <a:buFont typeface="Wingdings" panose="05000000000000000000" pitchFamily="2" charset="2"/>
              <a:buChar char="§"/>
            </a:pPr>
            <a:r>
              <a:rPr lang="en-US" sz="2800" dirty="0" smtClean="0">
                <a:solidFill>
                  <a:schemeClr val="tx1"/>
                </a:solidFill>
                <a:latin typeface="Arabic Typesetting" panose="03020402040406030203" pitchFamily="66" charset="-78"/>
                <a:cs typeface="Arabic Typesetting" panose="03020402040406030203" pitchFamily="66" charset="-78"/>
              </a:rPr>
              <a:t>Features are progressively dropped as the deadline nears</a:t>
            </a:r>
            <a:endParaRPr lang="en-US" sz="2800" dirty="0">
              <a:solidFill>
                <a:schemeClr val="tx1"/>
              </a:solidFill>
              <a:latin typeface="Arabic Typesetting" panose="03020402040406030203" pitchFamily="66" charset="-78"/>
              <a:cs typeface="Arabic Typesetting" panose="03020402040406030203" pitchFamily="66" charset="-78"/>
            </a:endParaRPr>
          </a:p>
        </p:txBody>
      </p:sp>
      <p:sp>
        <p:nvSpPr>
          <p:cNvPr id="11" name="Rounded Rectangle 10"/>
          <p:cNvSpPr/>
          <p:nvPr/>
        </p:nvSpPr>
        <p:spPr>
          <a:xfrm rot="21360000">
            <a:off x="3958800" y="3649899"/>
            <a:ext cx="3505200" cy="381000"/>
          </a:xfrm>
          <a:prstGeom prst="roundRect">
            <a:avLst/>
          </a:prstGeom>
          <a:gradFill flip="none" rotWithShape="1">
            <a:gsLst>
              <a:gs pos="0">
                <a:schemeClr val="accent1"/>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solidFill>
                <a:latin typeface="Arabic Typesetting" panose="03020402040406030203" pitchFamily="66" charset="-78"/>
                <a:cs typeface="Arabic Typesetting" panose="03020402040406030203" pitchFamily="66" charset="-78"/>
              </a:rPr>
              <a:t>If the business is responsible…</a:t>
            </a:r>
            <a:endParaRPr lang="en-US" sz="28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60477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Imperfect schedules</a:t>
            </a:r>
            <a:endParaRPr lang="en-US" sz="3600" dirty="0"/>
          </a:p>
        </p:txBody>
      </p:sp>
      <p:sp>
        <p:nvSpPr>
          <p:cNvPr id="2" name="Content Placeholder 1"/>
          <p:cNvSpPr>
            <a:spLocks noGrp="1"/>
          </p:cNvSpPr>
          <p:nvPr>
            <p:ph idx="1"/>
          </p:nvPr>
        </p:nvSpPr>
        <p:spPr>
          <a:xfrm>
            <a:off x="762000" y="1219200"/>
            <a:ext cx="7543800" cy="4876800"/>
          </a:xfrm>
        </p:spPr>
        <p:txBody>
          <a:bodyPr anchor="t"/>
          <a:lstStyle/>
          <a:p>
            <a:pPr>
              <a:lnSpc>
                <a:spcPct val="150000"/>
              </a:lnSpc>
            </a:pPr>
            <a:r>
              <a:rPr lang="en-US" dirty="0" smtClean="0">
                <a:latin typeface="Arial" panose="020B0604020202020204" pitchFamily="34" charset="0"/>
                <a:cs typeface="Arial" panose="020B0604020202020204" pitchFamily="34" charset="0"/>
              </a:rPr>
              <a:t>We cannot perfectly predict a software schedule</a:t>
            </a:r>
          </a:p>
          <a:p>
            <a:pPr lvl="1">
              <a:lnSpc>
                <a:spcPct val="150000"/>
              </a:lnSpc>
            </a:pPr>
            <a:r>
              <a:rPr lang="en-US" dirty="0" smtClean="0">
                <a:latin typeface="Arial" panose="020B0604020202020204" pitchFamily="34" charset="0"/>
                <a:cs typeface="Arial" panose="020B0604020202020204" pitchFamily="34" charset="0"/>
              </a:rPr>
              <a:t>As users see the software, they come up with new ideas</a:t>
            </a:r>
          </a:p>
          <a:p>
            <a:pPr lvl="1">
              <a:lnSpc>
                <a:spcPct val="150000"/>
              </a:lnSpc>
            </a:pPr>
            <a:r>
              <a:rPr lang="en-US" dirty="0" smtClean="0">
                <a:latin typeface="Arial" panose="020B0604020202020204" pitchFamily="34" charset="0"/>
                <a:cs typeface="Arial" panose="020B0604020202020204" pitchFamily="34" charset="0"/>
              </a:rPr>
              <a:t>Too many intangibles</a:t>
            </a:r>
          </a:p>
          <a:p>
            <a:pPr lvl="1">
              <a:lnSpc>
                <a:spcPct val="150000"/>
              </a:lnSpc>
            </a:pPr>
            <a:r>
              <a:rPr lang="en-US" dirty="0" smtClean="0">
                <a:latin typeface="Arial" panose="020B0604020202020204" pitchFamily="34" charset="0"/>
                <a:cs typeface="Arial" panose="020B0604020202020204" pitchFamily="34" charset="0"/>
              </a:rPr>
              <a:t>Developers have a notoriously hard time estimating</a:t>
            </a:r>
          </a:p>
          <a:p>
            <a:pPr>
              <a:lnSpc>
                <a:spcPct val="150000"/>
              </a:lnSpc>
            </a:pPr>
            <a:r>
              <a:rPr lang="en-US" dirty="0" smtClean="0">
                <a:latin typeface="Arial" panose="020B0604020202020204" pitchFamily="34" charset="0"/>
                <a:cs typeface="Arial" panose="020B0604020202020204" pitchFamily="34" charset="0"/>
              </a:rPr>
              <a:t>If we can’t perfectly predict a schedule, we can’t perfectly say what will be delivered</a:t>
            </a:r>
          </a:p>
          <a:p>
            <a:endParaRPr lang="en-US"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7</a:t>
            </a:fld>
            <a:endParaRPr lang="en-US" dirty="0"/>
          </a:p>
        </p:txBody>
      </p:sp>
    </p:spTree>
    <p:extLst>
      <p:ext uri="{BB962C8B-B14F-4D97-AF65-F5344CB8AC3E}">
        <p14:creationId xmlns:p14="http://schemas.microsoft.com/office/powerpoint/2010/main" val="2037069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483095"/>
            <a:ext cx="7543800" cy="659905"/>
          </a:xfrm>
        </p:spPr>
        <p:txBody>
          <a:bodyPr anchor="t">
            <a:normAutofit/>
          </a:bodyPr>
          <a:lstStyle/>
          <a:p>
            <a:r>
              <a:rPr lang="en-US" sz="3600" dirty="0" smtClean="0"/>
              <a:t>So what do we do?</a:t>
            </a:r>
            <a:endParaRPr lang="en-US" sz="3600" dirty="0"/>
          </a:p>
        </p:txBody>
      </p:sp>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8</a:t>
            </a:fld>
            <a:endParaRPr lang="en-US" dirty="0"/>
          </a:p>
        </p:txBody>
      </p:sp>
      <p:sp>
        <p:nvSpPr>
          <p:cNvPr id="5" name="Rectangle 4"/>
          <p:cNvSpPr/>
          <p:nvPr/>
        </p:nvSpPr>
        <p:spPr>
          <a:xfrm>
            <a:off x="926498" y="1425727"/>
            <a:ext cx="3721702" cy="1927073"/>
          </a:xfrm>
          <a:prstGeom prst="rect">
            <a:avLst/>
          </a:prstGeom>
          <a:solidFill>
            <a:schemeClr val="bg1">
              <a:lumMod val="95000"/>
            </a:schemeClr>
          </a:solidFill>
          <a:ln w="31750" cmpd="thickThi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chemeClr val="accent1"/>
              </a:buClr>
            </a:pPr>
            <a:r>
              <a:rPr lang="en-US" sz="2400" dirty="0" smtClean="0">
                <a:solidFill>
                  <a:schemeClr val="tx1"/>
                </a:solidFill>
                <a:latin typeface="Arial" panose="020B0604020202020204" pitchFamily="34" charset="0"/>
                <a:cs typeface="Arial" panose="020B0604020202020204" pitchFamily="34" charset="0"/>
              </a:rPr>
              <a:t>We make decisions based upon the information we have</a:t>
            </a:r>
            <a:endParaRPr lang="en-US" sz="24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rot="21600000">
            <a:off x="1600200" y="2743199"/>
            <a:ext cx="2514600" cy="381000"/>
          </a:xfrm>
          <a:prstGeom prst="roundRect">
            <a:avLst/>
          </a:prstGeom>
          <a:gradFill flip="none" rotWithShape="1">
            <a:gsLst>
              <a:gs pos="0">
                <a:schemeClr val="accent1"/>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latin typeface="Arial" panose="020B0604020202020204" pitchFamily="34" charset="0"/>
                <a:cs typeface="Arial" panose="020B0604020202020204" pitchFamily="34" charset="0"/>
              </a:rPr>
              <a:t>…but do it often</a:t>
            </a:r>
            <a:endParaRPr lang="en-US" b="1" dirty="0">
              <a:solidFill>
                <a:schemeClr val="tx2"/>
              </a:solidFill>
              <a:latin typeface="Arial" panose="020B0604020202020204" pitchFamily="34" charset="0"/>
              <a:cs typeface="Arial" panose="020B0604020202020204" pitchFamily="34" charset="0"/>
            </a:endParaRPr>
          </a:p>
        </p:txBody>
      </p:sp>
      <p:sp>
        <p:nvSpPr>
          <p:cNvPr id="8" name="Rectangle 7"/>
          <p:cNvSpPr/>
          <p:nvPr/>
        </p:nvSpPr>
        <p:spPr>
          <a:xfrm>
            <a:off x="4279298" y="2644927"/>
            <a:ext cx="3721702" cy="1927073"/>
          </a:xfrm>
          <a:prstGeom prst="rect">
            <a:avLst/>
          </a:prstGeom>
          <a:solidFill>
            <a:schemeClr val="bg1">
              <a:lumMod val="95000"/>
            </a:schemeClr>
          </a:solidFill>
          <a:ln w="31750" cmpd="thickThi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chemeClr val="accent1"/>
              </a:buClr>
            </a:pPr>
            <a:r>
              <a:rPr lang="en-US" sz="2400" dirty="0" smtClean="0">
                <a:solidFill>
                  <a:schemeClr val="tx1"/>
                </a:solidFill>
                <a:latin typeface="Arial" panose="020B0604020202020204" pitchFamily="34" charset="0"/>
                <a:cs typeface="Arial" panose="020B0604020202020204" pitchFamily="34" charset="0"/>
              </a:rPr>
              <a:t>Rather than making one all-encompassing set of decisions</a:t>
            </a:r>
            <a:endParaRPr lang="en-US" sz="24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rot="21600000">
            <a:off x="4724400" y="3962398"/>
            <a:ext cx="3124200" cy="533401"/>
          </a:xfrm>
          <a:prstGeom prst="roundRect">
            <a:avLst/>
          </a:prstGeom>
          <a:gradFill flip="none" rotWithShape="1">
            <a:gsLst>
              <a:gs pos="0">
                <a:schemeClr val="accent1"/>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latin typeface="Arial" panose="020B0604020202020204" pitchFamily="34" charset="0"/>
                <a:cs typeface="Arial" panose="020B0604020202020204" pitchFamily="34" charset="0"/>
              </a:rPr>
              <a:t>…we spread decision-making across the project</a:t>
            </a:r>
            <a:endParaRPr lang="en-US" b="1" dirty="0">
              <a:solidFill>
                <a:schemeClr val="tx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674" y="3476778"/>
            <a:ext cx="2296074" cy="2190444"/>
          </a:xfrm>
          <a:prstGeom prst="rect">
            <a:avLst/>
          </a:prstGeom>
        </p:spPr>
      </p:pic>
      <p:sp>
        <p:nvSpPr>
          <p:cNvPr id="3" name="TextBox 2"/>
          <p:cNvSpPr txBox="1"/>
          <p:nvPr/>
        </p:nvSpPr>
        <p:spPr>
          <a:xfrm>
            <a:off x="1832604" y="4038600"/>
            <a:ext cx="1909489" cy="923330"/>
          </a:xfrm>
          <a:prstGeom prst="rect">
            <a:avLst/>
          </a:prstGeom>
          <a:noFill/>
        </p:spPr>
        <p:txBody>
          <a:bodyPr wrap="square" rtlCol="0">
            <a:spAutoFit/>
          </a:bodyPr>
          <a:lstStyle/>
          <a:p>
            <a:r>
              <a:rPr lang="en-US" b="1" dirty="0" smtClean="0">
                <a:latin typeface="SketchFlow Print" panose="02000000000000000000" pitchFamily="2" charset="0"/>
              </a:rPr>
              <a:t>This is where user stories come in</a:t>
            </a:r>
            <a:endParaRPr lang="en-US" b="1" dirty="0">
              <a:latin typeface="SketchFlow Print" panose="02000000000000000000" pitchFamily="2" charset="0"/>
            </a:endParaRPr>
          </a:p>
        </p:txBody>
      </p:sp>
    </p:spTree>
    <p:extLst>
      <p:ext uri="{BB962C8B-B14F-4D97-AF65-F5344CB8AC3E}">
        <p14:creationId xmlns:p14="http://schemas.microsoft.com/office/powerpoint/2010/main" val="2487225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7543800" y="6324600"/>
            <a:ext cx="762000" cy="365125"/>
          </a:xfrm>
        </p:spPr>
        <p:txBody>
          <a:bodyPr/>
          <a:lstStyle/>
          <a:p>
            <a:fld id="{BFEBEB0A-9E3D-4B14-9782-E2AE3DA60D96}" type="slidenum">
              <a:rPr lang="en-US" smtClean="0"/>
              <a:pPr/>
              <a:t>9</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7872">
            <a:off x="1313811" y="1645014"/>
            <a:ext cx="6397881" cy="3366770"/>
          </a:xfrm>
          <a:prstGeom prst="rect">
            <a:avLst/>
          </a:prstGeom>
          <a:effectLst>
            <a:outerShdw blurRad="177800" dist="38100" dir="8100000" sx="101000" sy="101000" algn="tr" rotWithShape="0">
              <a:prstClr val="black">
                <a:alpha val="40000"/>
              </a:prstClr>
            </a:outerShdw>
          </a:effectLst>
        </p:spPr>
      </p:pic>
      <p:sp>
        <p:nvSpPr>
          <p:cNvPr id="12" name="Content Placeholder 1"/>
          <p:cNvSpPr>
            <a:spLocks noGrp="1"/>
          </p:cNvSpPr>
          <p:nvPr>
            <p:ph idx="1"/>
          </p:nvPr>
        </p:nvSpPr>
        <p:spPr>
          <a:xfrm rot="21207966">
            <a:off x="1665189" y="1946094"/>
            <a:ext cx="5813621" cy="2813412"/>
          </a:xfrm>
        </p:spPr>
        <p:txBody>
          <a:bodyPr anchor="t">
            <a:normAutofit/>
          </a:bodyPr>
          <a:lstStyle/>
          <a:p>
            <a:pPr marL="0" indent="0" algn="ctr">
              <a:lnSpc>
                <a:spcPct val="150000"/>
              </a:lnSpc>
              <a:buNone/>
            </a:pPr>
            <a:r>
              <a:rPr lang="en-US" sz="2800" b="1" dirty="0" smtClean="0">
                <a:latin typeface="SketchFlow Print" panose="02000000000000000000" pitchFamily="2" charset="0"/>
                <a:cs typeface="Arial" panose="020B0604020202020204" pitchFamily="34" charset="0"/>
              </a:rPr>
              <a:t>Agenda</a:t>
            </a:r>
            <a:endParaRPr lang="en-US" b="1" dirty="0" smtClean="0">
              <a:latin typeface="SketchFlow Print" panose="02000000000000000000" pitchFamily="2" charset="0"/>
              <a:cs typeface="Arial" panose="020B0604020202020204" pitchFamily="34" charset="0"/>
            </a:endParaRP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What stories are</a:t>
            </a: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Writing user stories</a:t>
            </a:r>
          </a:p>
          <a:p>
            <a:pPr>
              <a:lnSpc>
                <a:spcPct val="150000"/>
              </a:lnSpc>
              <a:buClr>
                <a:schemeClr val="tx1">
                  <a:lumMod val="75000"/>
                  <a:lumOff val="25000"/>
                </a:schemeClr>
              </a:buClr>
              <a:buFont typeface="Wingdings" panose="05000000000000000000" pitchFamily="2" charset="2"/>
              <a:buChar char="q"/>
            </a:pPr>
            <a:r>
              <a:rPr lang="en-US" b="1" dirty="0" smtClean="0">
                <a:latin typeface="SketchFlow Print" panose="02000000000000000000" pitchFamily="2" charset="0"/>
              </a:rPr>
              <a:t> Why user stories</a:t>
            </a:r>
            <a:endParaRPr lang="en-US" b="1" dirty="0">
              <a:latin typeface="SketchFlow Print" panose="02000000000000000000" pitchFamily="2"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0000">
            <a:off x="1885761" y="2509419"/>
            <a:ext cx="3655448" cy="1158354"/>
          </a:xfrm>
          <a:prstGeom prst="rect">
            <a:avLst/>
          </a:prstGeom>
        </p:spPr>
      </p:pic>
    </p:spTree>
    <p:extLst>
      <p:ext uri="{BB962C8B-B14F-4D97-AF65-F5344CB8AC3E}">
        <p14:creationId xmlns:p14="http://schemas.microsoft.com/office/powerpoint/2010/main" val="15544208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966</TotalTime>
  <Words>1554</Words>
  <Application>Microsoft Office PowerPoint</Application>
  <PresentationFormat>On-screen Show (4:3)</PresentationFormat>
  <Paragraphs>211</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Arabic Typesetting</vt:lpstr>
      <vt:lpstr>Arial</vt:lpstr>
      <vt:lpstr>Arial Black</vt:lpstr>
      <vt:lpstr>Impact</vt:lpstr>
      <vt:lpstr>SketchFlow Print</vt:lpstr>
      <vt:lpstr>Times New Roman</vt:lpstr>
      <vt:lpstr>Wingdings</vt:lpstr>
      <vt:lpstr>Newsprint</vt:lpstr>
      <vt:lpstr>User Stories</vt:lpstr>
      <vt:lpstr>What problem do stories address?</vt:lpstr>
      <vt:lpstr>What problem do stories address?</vt:lpstr>
      <vt:lpstr>Balance is critical</vt:lpstr>
      <vt:lpstr>Resource allocation</vt:lpstr>
      <vt:lpstr>Responsibility for resource allocation</vt:lpstr>
      <vt:lpstr>Imperfect schedules</vt:lpstr>
      <vt:lpstr>So what do we do?</vt:lpstr>
      <vt:lpstr>PowerPoint Presentation</vt:lpstr>
      <vt:lpstr>Three Cs</vt:lpstr>
      <vt:lpstr>Samples from a travel website</vt:lpstr>
      <vt:lpstr>Where are the details?</vt:lpstr>
      <vt:lpstr>Details as conditions of satisfaction</vt:lpstr>
      <vt:lpstr>Details as conditions of satisfaction</vt:lpstr>
      <vt:lpstr>Techniques can be combined</vt:lpstr>
      <vt:lpstr>The product backlog iceberg</vt:lpstr>
      <vt:lpstr>Some additional useful terms</vt:lpstr>
      <vt:lpstr>An example</vt:lpstr>
      <vt:lpstr>PowerPoint Presentation</vt:lpstr>
      <vt:lpstr>PowerPoint Presentation</vt:lpstr>
      <vt:lpstr>PowerPoint Presentation</vt:lpstr>
      <vt:lpstr>Story-writing workshops</vt:lpstr>
      <vt:lpstr>Story-writing workshops</vt:lpstr>
      <vt:lpstr>PowerPoint Presentation</vt:lpstr>
      <vt:lpstr>So why user stories?</vt:lpstr>
      <vt:lpstr>Words are imprecise</vt:lpstr>
      <vt:lpstr>Examples</vt:lpstr>
      <vt:lpstr>Additional reasons</vt:lpstr>
      <vt:lpstr>Yet more reasons</vt:lpstr>
      <vt:lpstr>Most importantly</vt:lpstr>
      <vt:lpstr>INVEST</vt:lpstr>
      <vt:lpstr>PowerPoint Presentation</vt:lpstr>
      <vt:lpstr>References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Development Methodologies</dc:title>
  <dc:creator>Scott Mills</dc:creator>
  <cp:lastModifiedBy>Scott Mills</cp:lastModifiedBy>
  <cp:revision>65</cp:revision>
  <dcterms:created xsi:type="dcterms:W3CDTF">2014-08-25T00:37:45Z</dcterms:created>
  <dcterms:modified xsi:type="dcterms:W3CDTF">2017-10-26T18:31:57Z</dcterms:modified>
</cp:coreProperties>
</file>